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Lst>
  <p:notesMasterIdLst>
    <p:notesMasterId r:id="rId40"/>
  </p:notesMasterIdLst>
  <p:sldIdLst>
    <p:sldId id="256" r:id="rId4"/>
    <p:sldId id="380" r:id="rId5"/>
    <p:sldId id="391" r:id="rId6"/>
    <p:sldId id="394" r:id="rId7"/>
    <p:sldId id="395" r:id="rId8"/>
    <p:sldId id="396" r:id="rId9"/>
    <p:sldId id="393" r:id="rId10"/>
    <p:sldId id="398" r:id="rId11"/>
    <p:sldId id="257" r:id="rId12"/>
    <p:sldId id="259" r:id="rId13"/>
    <p:sldId id="258" r:id="rId14"/>
    <p:sldId id="260" r:id="rId15"/>
    <p:sldId id="261" r:id="rId16"/>
    <p:sldId id="399" r:id="rId17"/>
    <p:sldId id="400" r:id="rId18"/>
    <p:sldId id="401" r:id="rId19"/>
    <p:sldId id="402" r:id="rId20"/>
    <p:sldId id="403" r:id="rId21"/>
    <p:sldId id="382" r:id="rId22"/>
    <p:sldId id="381" r:id="rId23"/>
    <p:sldId id="383" r:id="rId24"/>
    <p:sldId id="384" r:id="rId25"/>
    <p:sldId id="385" r:id="rId26"/>
    <p:sldId id="386" r:id="rId27"/>
    <p:sldId id="388" r:id="rId28"/>
    <p:sldId id="317" r:id="rId29"/>
    <p:sldId id="318" r:id="rId30"/>
    <p:sldId id="374" r:id="rId31"/>
    <p:sldId id="375" r:id="rId32"/>
    <p:sldId id="376" r:id="rId33"/>
    <p:sldId id="377" r:id="rId34"/>
    <p:sldId id="372" r:id="rId35"/>
    <p:sldId id="373" r:id="rId36"/>
    <p:sldId id="324" r:id="rId37"/>
    <p:sldId id="389" r:id="rId38"/>
    <p:sldId id="390"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p:restoredTop sz="94703"/>
  </p:normalViewPr>
  <p:slideViewPr>
    <p:cSldViewPr snapToGrid="0" snapToObjects="1">
      <p:cViewPr>
        <p:scale>
          <a:sx n="139" d="100"/>
          <a:sy n="139" d="100"/>
        </p:scale>
        <p:origin x="136"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346D-7C73-3845-AFA5-04296FB8191F}" type="datetimeFigureOut">
              <a:rPr lang="nl-NL" smtClean="0"/>
              <a:t>13-09-2023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E04EA-3E3A-C94F-A54E-C3FDEE108A58}" type="slidenum">
              <a:rPr lang="nl-NL" smtClean="0"/>
              <a:t>‹nr.›</a:t>
            </a:fld>
            <a:endParaRPr lang="nl-NL"/>
          </a:p>
        </p:txBody>
      </p:sp>
    </p:spTree>
    <p:extLst>
      <p:ext uri="{BB962C8B-B14F-4D97-AF65-F5344CB8AC3E}">
        <p14:creationId xmlns:p14="http://schemas.microsoft.com/office/powerpoint/2010/main" val="401476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5DC5F-93F0-834E-8002-0E22F4167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EA07157-5CAC-824A-A096-7440CDE4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7AFB4-CBD6-7D42-98B3-2E9BC25FA5D5}"/>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54E78DA1-D848-564D-B188-07C7F33200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AF3599-5791-7A4C-8F86-7D43F54A6BA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5079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F4FC-E967-CB4C-BEA8-C2DEFE10E1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DE5338-8D72-CB4A-8BC6-1924A619E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1910F6-0B31-314F-81E9-296D4040FA55}"/>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BC0927BF-1D38-BA43-84BF-FF2157CF3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AD2E4-9124-674D-882A-06597E68EA4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9797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A34E9-82F8-F74B-A2C2-52ABA6F3B3C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27E6B4-3D7E-6A4C-9926-2253CCEFDF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DCF28D-E547-1144-B64E-A4C0613066F5}"/>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5BA4DD0B-CA54-D94F-9709-BA019DFF0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63FAB-A982-2344-A481-9BF1D58CC54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37206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58061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15576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40206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extLst>
      <p:ext uri="{BB962C8B-B14F-4D97-AF65-F5344CB8AC3E}">
        <p14:creationId xmlns:p14="http://schemas.microsoft.com/office/powerpoint/2010/main" val="111821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68732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49635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144803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extLst>
      <p:ext uri="{BB962C8B-B14F-4D97-AF65-F5344CB8AC3E}">
        <p14:creationId xmlns:p14="http://schemas.microsoft.com/office/powerpoint/2010/main" val="4604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1D086-8BE0-F64E-B545-90D34F362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DB0739-2CCE-1842-840F-B38A68F3FE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4B1115-543C-4945-BFF6-1EC57B8F67DE}"/>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5A761C7D-226F-564D-87C3-72B11DBAA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F95F7-9D21-6B4D-A499-A04B900FE102}"/>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525964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497393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75541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778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708479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264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64242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extLst>
      <p:ext uri="{BB962C8B-B14F-4D97-AF65-F5344CB8AC3E}">
        <p14:creationId xmlns:p14="http://schemas.microsoft.com/office/powerpoint/2010/main" val="50326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40707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9/13/23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5510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9/13/23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4272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34A2-B016-6F45-ACAC-8388B5FA36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C3C9FF-CC46-FD44-ADD9-19B54F43C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898DE3-9CE1-A64A-8082-F8AF7B140E9B}"/>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36FC391E-6D88-3C4A-9CA1-7B2DA2397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5A0C2-10FB-BE43-B130-D4D030264B0E}"/>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6553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9/13/23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635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9/13/23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03087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9/13/23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23241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9/13/23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88026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9/13/23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16162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9/13/23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380117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9/13/23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90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9/13/23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85177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9/13/23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589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D76D-852E-204F-9682-333456E66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098012-6259-2440-B61E-6CCA6F83B4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91E292-90E8-1046-92E5-16076E1028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70FFA-BE5C-B244-971E-A3ED69AE25A3}"/>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6" name="Tijdelijke aanduiding voor voettekst 5">
            <a:extLst>
              <a:ext uri="{FF2B5EF4-FFF2-40B4-BE49-F238E27FC236}">
                <a16:creationId xmlns:a16="http://schemas.microsoft.com/office/drawing/2014/main" id="{6162079F-6A79-764A-A226-9F0BFA5668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4ACF0-D042-D746-AD3E-2571D1F971D8}"/>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660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7034-AC1F-9A43-A84F-12A9EEB268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A10DC-4CC6-5C48-9F54-4AA2F4D86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86919C-00C3-1842-814D-727B2672C3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24B5EE-FDAC-9F47-80AF-1728718E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0317AF-0A4A-6F4A-8B71-9FDAD68F84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7A865A-3923-D943-A5FC-6AED4C2310E5}"/>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8" name="Tijdelijke aanduiding voor voettekst 7">
            <a:extLst>
              <a:ext uri="{FF2B5EF4-FFF2-40B4-BE49-F238E27FC236}">
                <a16:creationId xmlns:a16="http://schemas.microsoft.com/office/drawing/2014/main" id="{5DAD5B2A-5AE6-6849-B89A-E4F42D138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CA9694-2EA6-464A-8CB4-1E73906DDC11}"/>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841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66C56-3F04-6747-8480-EF2F5437B6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B445AB-BF97-6843-A704-769D856830ED}"/>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4" name="Tijdelijke aanduiding voor voettekst 3">
            <a:extLst>
              <a:ext uri="{FF2B5EF4-FFF2-40B4-BE49-F238E27FC236}">
                <a16:creationId xmlns:a16="http://schemas.microsoft.com/office/drawing/2014/main" id="{1713903A-743C-BC48-AA55-E586586C6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E4F0D0-D243-8944-9AA9-9BB03E73FB6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9646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686A6-AF70-0845-B01C-F48B514FB429}"/>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3" name="Tijdelijke aanduiding voor voettekst 2">
            <a:extLst>
              <a:ext uri="{FF2B5EF4-FFF2-40B4-BE49-F238E27FC236}">
                <a16:creationId xmlns:a16="http://schemas.microsoft.com/office/drawing/2014/main" id="{BD1CED5B-146F-784B-9258-6B5B8EFCCB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7EEEBE-F397-7D44-BA38-86F690A3CDC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4395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6996-9130-FB4F-B82C-C16E31D03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2EAF20-7251-144D-B88F-BAAF343C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1A9DBC-4804-C04A-B1F7-C1690FF6B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DDB280-67A7-1244-94EC-AFEACD3E48C9}"/>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6" name="Tijdelijke aanduiding voor voettekst 5">
            <a:extLst>
              <a:ext uri="{FF2B5EF4-FFF2-40B4-BE49-F238E27FC236}">
                <a16:creationId xmlns:a16="http://schemas.microsoft.com/office/drawing/2014/main" id="{BF929012-7AFA-1D46-BEB1-4921B5E89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97CC2-986E-F848-BD71-F5DABF3F45EA}"/>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8974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68701-EE62-D145-9C9C-48F43C889A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E48F01-0170-2641-B6BD-7C1358BC6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D6DFA9-6439-EE49-805D-5513B5D8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F3FF6-7A7E-B942-9DAA-7B58B6734B4B}"/>
              </a:ext>
            </a:extLst>
          </p:cNvPr>
          <p:cNvSpPr>
            <a:spLocks noGrp="1"/>
          </p:cNvSpPr>
          <p:nvPr>
            <p:ph type="dt" sz="half" idx="10"/>
          </p:nvPr>
        </p:nvSpPr>
        <p:spPr/>
        <p:txBody>
          <a:bodyPr/>
          <a:lstStyle/>
          <a:p>
            <a:fld id="{9A5FBDE9-AF25-014C-B2FC-CCB9C83B0A6B}" type="datetimeFigureOut">
              <a:rPr lang="nl-NL" smtClean="0"/>
              <a:t>13-09-2023</a:t>
            </a:fld>
            <a:endParaRPr lang="nl-NL"/>
          </a:p>
        </p:txBody>
      </p:sp>
      <p:sp>
        <p:nvSpPr>
          <p:cNvPr id="6" name="Tijdelijke aanduiding voor voettekst 5">
            <a:extLst>
              <a:ext uri="{FF2B5EF4-FFF2-40B4-BE49-F238E27FC236}">
                <a16:creationId xmlns:a16="http://schemas.microsoft.com/office/drawing/2014/main" id="{DB7B3A14-7ACB-1141-86AE-35FD1ED4E5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55E39B-2C70-ED4C-B7C7-3ADD7CF86DF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5017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77B9AB-5A27-D443-A385-1BF10E0C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7D6ECF-6B60-0449-9908-908FC019C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DD8864-4C08-3747-B343-DA2F6D882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BDE9-AF25-014C-B2FC-CCB9C83B0A6B}" type="datetimeFigureOut">
              <a:rPr lang="nl-NL" smtClean="0"/>
              <a:t>13-09-2023</a:t>
            </a:fld>
            <a:endParaRPr lang="nl-NL"/>
          </a:p>
        </p:txBody>
      </p:sp>
      <p:sp>
        <p:nvSpPr>
          <p:cNvPr id="5" name="Tijdelijke aanduiding voor voettekst 4">
            <a:extLst>
              <a:ext uri="{FF2B5EF4-FFF2-40B4-BE49-F238E27FC236}">
                <a16:creationId xmlns:a16="http://schemas.microsoft.com/office/drawing/2014/main" id="{4417864D-A537-8A48-A5B9-080E4CAA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1F5B54-A321-2040-87A0-085CD66F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EA10-5CB1-D14D-84D1-D33774309086}" type="slidenum">
              <a:rPr lang="nl-NL" smtClean="0"/>
              <a:t>‹nr.›</a:t>
            </a:fld>
            <a:endParaRPr lang="nl-NL"/>
          </a:p>
        </p:txBody>
      </p:sp>
    </p:spTree>
    <p:extLst>
      <p:ext uri="{BB962C8B-B14F-4D97-AF65-F5344CB8AC3E}">
        <p14:creationId xmlns:p14="http://schemas.microsoft.com/office/powerpoint/2010/main" val="12108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84533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9/13/23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034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entegeneenzaamheid.nl/week-tegen-eenzaamheid/programmas-per-gemeente/"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ketgezondleven.nl/integraal-werken/wettelijk-en-beleidskader-publieke-gezondheid/landelijke-nota-gezondheidsbeleid-lokaal-beleid"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kennisbanksportenbewegen.nl/?file=459&amp;m=1422882795&amp;action=file.downloa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oketgezondleven.nl/integraal-werken/gezonde-wijkaanpak/infographic-gezonde-wijkaanpa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loketgezondleven.nl/gezondheidsthema/gezond-en-vitaal-ouder-worden"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1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31C63"/>
            </a:solidFill>
          </a:ln>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BE653DBE-4A44-C145-ACB0-4750AE987983}"/>
              </a:ext>
            </a:extLst>
          </p:cNvPr>
          <p:cNvSpPr>
            <a:spLocks noGrp="1"/>
          </p:cNvSpPr>
          <p:nvPr>
            <p:ph type="ctrTitle"/>
          </p:nvPr>
        </p:nvSpPr>
        <p:spPr>
          <a:xfrm>
            <a:off x="1109980" y="4277356"/>
            <a:ext cx="9966960" cy="1560320"/>
          </a:xfrm>
        </p:spPr>
        <p:txBody>
          <a:bodyPr>
            <a:normAutofit/>
          </a:bodyPr>
          <a:lstStyle/>
          <a:p>
            <a:br>
              <a:rPr lang="nl-NL" sz="4900" dirty="0">
                <a:solidFill>
                  <a:srgbClr val="531C63"/>
                </a:solidFill>
              </a:rPr>
            </a:br>
            <a:r>
              <a:rPr lang="nl-NL" sz="4900" dirty="0">
                <a:solidFill>
                  <a:srgbClr val="531C63"/>
                </a:solidFill>
              </a:rPr>
              <a:t>Integraal gezondheidsbeleid</a:t>
            </a:r>
          </a:p>
        </p:txBody>
      </p:sp>
      <p:sp>
        <p:nvSpPr>
          <p:cNvPr id="3" name="Ondertitel 2">
            <a:extLst>
              <a:ext uri="{FF2B5EF4-FFF2-40B4-BE49-F238E27FC236}">
                <a16:creationId xmlns:a16="http://schemas.microsoft.com/office/drawing/2014/main" id="{2B70D30B-8A86-574F-BED3-9F0A951B62B9}"/>
              </a:ext>
            </a:extLst>
          </p:cNvPr>
          <p:cNvSpPr>
            <a:spLocks noGrp="1"/>
          </p:cNvSpPr>
          <p:nvPr>
            <p:ph type="subTitle" idx="1"/>
          </p:nvPr>
        </p:nvSpPr>
        <p:spPr>
          <a:xfrm>
            <a:off x="1709530" y="5799489"/>
            <a:ext cx="8767860" cy="440822"/>
          </a:xfrm>
        </p:spPr>
        <p:txBody>
          <a:bodyPr>
            <a:normAutofit/>
          </a:bodyPr>
          <a:lstStyle/>
          <a:p>
            <a:r>
              <a:rPr lang="nl-NL" sz="2000" dirty="0">
                <a:solidFill>
                  <a:srgbClr val="531C63"/>
                </a:solidFill>
              </a:rPr>
              <a:t>Leerjaar3, periode 1, week 3</a:t>
            </a:r>
          </a:p>
        </p:txBody>
      </p:sp>
      <p:pic>
        <p:nvPicPr>
          <p:cNvPr id="9" name="Afbeelding 8">
            <a:extLst>
              <a:ext uri="{FF2B5EF4-FFF2-40B4-BE49-F238E27FC236}">
                <a16:creationId xmlns:a16="http://schemas.microsoft.com/office/drawing/2014/main" id="{965B21BF-2617-334B-A314-0B733AD793F6}"/>
              </a:ext>
            </a:extLst>
          </p:cNvPr>
          <p:cNvPicPr>
            <a:picLocks noChangeAspect="1"/>
          </p:cNvPicPr>
          <p:nvPr/>
        </p:nvPicPr>
        <p:blipFill rotWithShape="1">
          <a:blip r:embed="rId2"/>
          <a:srcRect t="13125" r="1" b="11202"/>
          <a:stretch/>
        </p:blipFill>
        <p:spPr>
          <a:xfrm>
            <a:off x="243840" y="256540"/>
            <a:ext cx="11704320" cy="3764276"/>
          </a:xfrm>
          <a:prstGeom prst="rect">
            <a:avLst/>
          </a:prstGeom>
        </p:spPr>
      </p:pic>
    </p:spTree>
    <p:extLst>
      <p:ext uri="{BB962C8B-B14F-4D97-AF65-F5344CB8AC3E}">
        <p14:creationId xmlns:p14="http://schemas.microsoft.com/office/powerpoint/2010/main" val="380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el 1">
            <a:extLst>
              <a:ext uri="{FF2B5EF4-FFF2-40B4-BE49-F238E27FC236}">
                <a16:creationId xmlns:a16="http://schemas.microsoft.com/office/drawing/2014/main" id="{42C8A5FF-E273-610D-FD53-230F9F669E0C}"/>
              </a:ext>
            </a:extLst>
          </p:cNvPr>
          <p:cNvSpPr>
            <a:spLocks noGrp="1"/>
          </p:cNvSpPr>
          <p:nvPr>
            <p:ph type="ctrTitle"/>
          </p:nvPr>
        </p:nvSpPr>
        <p:spPr>
          <a:xfrm>
            <a:off x="5289754" y="639097"/>
            <a:ext cx="6253317" cy="3686015"/>
          </a:xfrm>
        </p:spPr>
        <p:txBody>
          <a:bodyPr>
            <a:normAutofit/>
          </a:bodyPr>
          <a:lstStyle/>
          <a:p>
            <a:r>
              <a:rPr lang="nl-NL" dirty="0"/>
              <a:t>Helpende factoren</a:t>
            </a:r>
          </a:p>
        </p:txBody>
      </p:sp>
      <p:sp>
        <p:nvSpPr>
          <p:cNvPr id="3" name="Ondertitel 2">
            <a:extLst>
              <a:ext uri="{FF2B5EF4-FFF2-40B4-BE49-F238E27FC236}">
                <a16:creationId xmlns:a16="http://schemas.microsoft.com/office/drawing/2014/main" id="{3F952886-9CDE-AD44-A89A-25C733E0A0A5}"/>
              </a:ext>
            </a:extLst>
          </p:cNvPr>
          <p:cNvSpPr>
            <a:spLocks noGrp="1"/>
          </p:cNvSpPr>
          <p:nvPr>
            <p:ph type="subTitle" idx="1"/>
          </p:nvPr>
        </p:nvSpPr>
        <p:spPr>
          <a:xfrm>
            <a:off x="5289753" y="4672739"/>
            <a:ext cx="6269347" cy="1021498"/>
          </a:xfrm>
        </p:spPr>
        <p:txBody>
          <a:bodyPr>
            <a:normAutofit/>
          </a:bodyPr>
          <a:lstStyle/>
          <a:p>
            <a:r>
              <a:rPr lang="nl-NL">
                <a:solidFill>
                  <a:schemeClr val="tx1">
                    <a:lumMod val="85000"/>
                    <a:lumOff val="15000"/>
                  </a:schemeClr>
                </a:solidFill>
              </a:rPr>
              <a:t>Zingeving en participatie </a:t>
            </a:r>
          </a:p>
        </p:txBody>
      </p:sp>
      <p:pic>
        <p:nvPicPr>
          <p:cNvPr id="6" name="Picture 4">
            <a:extLst>
              <a:ext uri="{FF2B5EF4-FFF2-40B4-BE49-F238E27FC236}">
                <a16:creationId xmlns:a16="http://schemas.microsoft.com/office/drawing/2014/main" id="{18879370-ADEC-F568-FA20-227BF8634774}"/>
              </a:ext>
            </a:extLst>
          </p:cNvPr>
          <p:cNvPicPr>
            <a:picLocks noChangeAspect="1"/>
          </p:cNvPicPr>
          <p:nvPr/>
        </p:nvPicPr>
        <p:blipFill rotWithShape="1">
          <a:blip r:embed="rId2"/>
          <a:srcRect l="17355" r="21814"/>
          <a:stretch/>
        </p:blipFill>
        <p:spPr>
          <a:xfrm>
            <a:off x="-1" y="1"/>
            <a:ext cx="4635315" cy="6857999"/>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26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el 1">
            <a:extLst>
              <a:ext uri="{FF2B5EF4-FFF2-40B4-BE49-F238E27FC236}">
                <a16:creationId xmlns:a16="http://schemas.microsoft.com/office/drawing/2014/main" id="{EE548FDA-B667-2B6F-6902-582017A22A9C}"/>
              </a:ext>
            </a:extLst>
          </p:cNvPr>
          <p:cNvSpPr>
            <a:spLocks noGrp="1"/>
          </p:cNvSpPr>
          <p:nvPr>
            <p:ph type="ctrTitle"/>
          </p:nvPr>
        </p:nvSpPr>
        <p:spPr>
          <a:xfrm>
            <a:off x="3836504" y="758951"/>
            <a:ext cx="7319175" cy="3374931"/>
          </a:xfrm>
        </p:spPr>
        <p:txBody>
          <a:bodyPr>
            <a:normAutofit/>
          </a:bodyPr>
          <a:lstStyle/>
          <a:p>
            <a:r>
              <a:rPr lang="nl-NL" dirty="0"/>
              <a:t>problemen</a:t>
            </a:r>
          </a:p>
        </p:txBody>
      </p:sp>
      <p:sp>
        <p:nvSpPr>
          <p:cNvPr id="3" name="Ondertitel 2">
            <a:extLst>
              <a:ext uri="{FF2B5EF4-FFF2-40B4-BE49-F238E27FC236}">
                <a16:creationId xmlns:a16="http://schemas.microsoft.com/office/drawing/2014/main" id="{4D2A541F-2EB6-02CC-48FB-88F5D7AFE6D0}"/>
              </a:ext>
            </a:extLst>
          </p:cNvPr>
          <p:cNvSpPr>
            <a:spLocks noGrp="1"/>
          </p:cNvSpPr>
          <p:nvPr>
            <p:ph type="subTitle" idx="1"/>
          </p:nvPr>
        </p:nvSpPr>
        <p:spPr>
          <a:xfrm>
            <a:off x="3836504" y="4455620"/>
            <a:ext cx="7321946" cy="1143000"/>
          </a:xfrm>
        </p:spPr>
        <p:txBody>
          <a:bodyPr>
            <a:normAutofit/>
          </a:bodyPr>
          <a:lstStyle/>
          <a:p>
            <a:pPr marL="342900" indent="-342900">
              <a:lnSpc>
                <a:spcPct val="110000"/>
              </a:lnSpc>
              <a:buFont typeface="Arial" panose="020B0604020202020204" pitchFamily="34" charset="0"/>
              <a:buChar char="•"/>
            </a:pPr>
            <a:r>
              <a:rPr lang="nl-NL" dirty="0"/>
              <a:t>Arbeidsmarkt staat onder druk</a:t>
            </a:r>
            <a:endParaRPr lang="nl-NL"/>
          </a:p>
          <a:p>
            <a:pPr marL="342900" indent="-342900">
              <a:lnSpc>
                <a:spcPct val="110000"/>
              </a:lnSpc>
              <a:buFont typeface="Arial" panose="020B0604020202020204" pitchFamily="34" charset="0"/>
              <a:buChar char="•"/>
            </a:pPr>
            <a:r>
              <a:rPr lang="nl-NL" dirty="0"/>
              <a:t>Niet genoeg huizen </a:t>
            </a:r>
            <a:endParaRPr lang="nl-NL"/>
          </a:p>
          <a:p>
            <a:pPr marL="342900" indent="-342900">
              <a:lnSpc>
                <a:spcPct val="110000"/>
              </a:lnSpc>
              <a:buFont typeface="Arial" panose="020B0604020202020204" pitchFamily="34" charset="0"/>
              <a:buChar char="•"/>
            </a:pPr>
            <a:endParaRPr lang="nl-NL"/>
          </a:p>
        </p:txBody>
      </p:sp>
      <p:pic>
        <p:nvPicPr>
          <p:cNvPr id="7" name="Graphic 6" descr="Waarschuwing">
            <a:extLst>
              <a:ext uri="{FF2B5EF4-FFF2-40B4-BE49-F238E27FC236}">
                <a16:creationId xmlns:a16="http://schemas.microsoft.com/office/drawing/2014/main" id="{7D59364B-AA23-CC8F-DEDD-D218584CFC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2" name="Straight Connector 1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Tree>
    <p:extLst>
      <p:ext uri="{BB962C8B-B14F-4D97-AF65-F5344CB8AC3E}">
        <p14:creationId xmlns:p14="http://schemas.microsoft.com/office/powerpoint/2010/main" val="137281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pic>
        <p:nvPicPr>
          <p:cNvPr id="1026" name="Picture 2" descr="40 miljoen extra tegen eenzaamheid">
            <a:extLst>
              <a:ext uri="{FF2B5EF4-FFF2-40B4-BE49-F238E27FC236}">
                <a16:creationId xmlns:a16="http://schemas.microsoft.com/office/drawing/2014/main" id="{0EAA96A0-BEEC-AA35-D9A3-3DF7C340D4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el 1">
            <a:extLst>
              <a:ext uri="{FF2B5EF4-FFF2-40B4-BE49-F238E27FC236}">
                <a16:creationId xmlns:a16="http://schemas.microsoft.com/office/drawing/2014/main" id="{92E40464-F5DB-3C3D-A002-D2745A6B4EB9}"/>
              </a:ext>
            </a:extLst>
          </p:cNvPr>
          <p:cNvSpPr>
            <a:spLocks noGrp="1"/>
          </p:cNvSpPr>
          <p:nvPr>
            <p:ph type="ctrTitle"/>
          </p:nvPr>
        </p:nvSpPr>
        <p:spPr>
          <a:xfrm>
            <a:off x="854277" y="1475234"/>
            <a:ext cx="3214307" cy="2901694"/>
          </a:xfrm>
        </p:spPr>
        <p:txBody>
          <a:bodyPr anchor="b">
            <a:normAutofit/>
          </a:bodyPr>
          <a:lstStyle/>
          <a:p>
            <a:r>
              <a:rPr lang="nl-NL" sz="4100">
                <a:solidFill>
                  <a:schemeClr val="bg1"/>
                </a:solidFill>
              </a:rPr>
              <a:t>eenzaamheid</a:t>
            </a:r>
          </a:p>
        </p:txBody>
      </p:sp>
      <p:sp>
        <p:nvSpPr>
          <p:cNvPr id="3" name="Ondertitel 2">
            <a:extLst>
              <a:ext uri="{FF2B5EF4-FFF2-40B4-BE49-F238E27FC236}">
                <a16:creationId xmlns:a16="http://schemas.microsoft.com/office/drawing/2014/main" id="{2717E70D-E64D-3C9B-434A-113A42E2A6C4}"/>
              </a:ext>
            </a:extLst>
          </p:cNvPr>
          <p:cNvSpPr>
            <a:spLocks noGrp="1"/>
          </p:cNvSpPr>
          <p:nvPr>
            <p:ph type="subTitle" idx="1"/>
          </p:nvPr>
        </p:nvSpPr>
        <p:spPr>
          <a:xfrm>
            <a:off x="858610" y="4608576"/>
            <a:ext cx="3205640" cy="774186"/>
          </a:xfrm>
        </p:spPr>
        <p:txBody>
          <a:bodyPr anchor="t">
            <a:normAutofit/>
          </a:bodyPr>
          <a:lstStyle/>
          <a:p>
            <a:pPr>
              <a:lnSpc>
                <a:spcPct val="110000"/>
              </a:lnSpc>
            </a:pPr>
            <a:r>
              <a:rPr lang="nl-NL" sz="800" dirty="0">
                <a:solidFill>
                  <a:schemeClr val="bg1"/>
                </a:solidFill>
              </a:rPr>
              <a:t>Eenzaamheid komt steeds vaker voor, aangezien meer mensen oud worden, maar niet capabel genoeg om nog sociaal contact op te zoeken</a:t>
            </a:r>
          </a:p>
        </p:txBody>
      </p:sp>
      <p:cxnSp>
        <p:nvCxnSpPr>
          <p:cNvPr id="1035" name="Straight Connector 1034">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48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cxnSp>
        <p:nvCxnSpPr>
          <p:cNvPr id="2059" name="Straight Connector 205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10" name="Titel 9">
            <a:extLst>
              <a:ext uri="{FF2B5EF4-FFF2-40B4-BE49-F238E27FC236}">
                <a16:creationId xmlns:a16="http://schemas.microsoft.com/office/drawing/2014/main" id="{DEF9446E-341F-58F9-8BE6-D83BC49A627F}"/>
              </a:ext>
            </a:extLst>
          </p:cNvPr>
          <p:cNvSpPr>
            <a:spLocks noGrp="1"/>
          </p:cNvSpPr>
          <p:nvPr>
            <p:ph type="ctrTitle"/>
          </p:nvPr>
        </p:nvSpPr>
        <p:spPr>
          <a:xfrm>
            <a:off x="1097280" y="516835"/>
            <a:ext cx="5977937" cy="1666501"/>
          </a:xfrm>
        </p:spPr>
        <p:txBody>
          <a:bodyPr vert="horz" lIns="91440" tIns="45720" rIns="91440" bIns="45720" rtlCol="0" anchor="b">
            <a:normAutofit/>
          </a:bodyPr>
          <a:lstStyle/>
          <a:p>
            <a:r>
              <a:rPr lang="en-US" sz="1900">
                <a:solidFill>
                  <a:schemeClr val="tx1"/>
                </a:solidFill>
              </a:rPr>
              <a:t>Zoals te zien is, hebben alle aspecten in het web invloed op elkaar. Wanneer het mentaal allemaal goed zit, in de vorm van waardering en acceptatie, kan er hoog gescoord worden. Fysieke klachten/beperkingen kunnen echter veel doen met vertrouwen en idee van perspectief</a:t>
            </a:r>
            <a:br>
              <a:rPr lang="en-US" sz="1900">
                <a:solidFill>
                  <a:schemeClr val="tx1"/>
                </a:solidFill>
              </a:rPr>
            </a:br>
            <a:endParaRPr lang="en-US" sz="1900">
              <a:solidFill>
                <a:schemeClr val="tx1"/>
              </a:solidFill>
            </a:endParaRPr>
          </a:p>
        </p:txBody>
      </p:sp>
      <p:cxnSp>
        <p:nvCxnSpPr>
          <p:cNvPr id="2075" name="Straight Connector 206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ndertitel 2">
            <a:extLst>
              <a:ext uri="{FF2B5EF4-FFF2-40B4-BE49-F238E27FC236}">
                <a16:creationId xmlns:a16="http://schemas.microsoft.com/office/drawing/2014/main" id="{930CC687-8393-5108-1CF2-0CFECACBA5FB}"/>
              </a:ext>
            </a:extLst>
          </p:cNvPr>
          <p:cNvSpPr>
            <a:spLocks noGrp="1"/>
          </p:cNvSpPr>
          <p:nvPr>
            <p:ph type="subTitle" idx="1"/>
          </p:nvPr>
        </p:nvSpPr>
        <p:spPr>
          <a:xfrm>
            <a:off x="1097279" y="2546224"/>
            <a:ext cx="5977938" cy="3342747"/>
          </a:xfrm>
        </p:spPr>
        <p:txBody>
          <a:bodyPr vert="horz" lIns="0" tIns="45720" rIns="0" bIns="45720" rtlCol="0">
            <a:normAutofit/>
          </a:bodyPr>
          <a:lstStyle/>
          <a:p>
            <a:pPr>
              <a:lnSpc>
                <a:spcPct val="90000"/>
              </a:lnSpc>
            </a:pPr>
            <a:r>
              <a:rPr lang="en-US" sz="1400"/>
              <a:t>Lichaamsfuncties zullen achteruit gaan -&gt; acceptatie </a:t>
            </a:r>
          </a:p>
          <a:p>
            <a:pPr>
              <a:lnSpc>
                <a:spcPct val="90000"/>
              </a:lnSpc>
            </a:pPr>
            <a:r>
              <a:rPr lang="en-US" sz="1400"/>
              <a:t>Mentaal welbevinden -&gt; kan je zelf invloed op hebben</a:t>
            </a:r>
          </a:p>
          <a:p>
            <a:pPr>
              <a:lnSpc>
                <a:spcPct val="90000"/>
              </a:lnSpc>
            </a:pPr>
            <a:r>
              <a:rPr lang="en-US" sz="1400"/>
              <a:t>Zingeving -&gt; valt aan te werken, zolang je doelen blijft stellen </a:t>
            </a:r>
          </a:p>
          <a:p>
            <a:pPr>
              <a:lnSpc>
                <a:spcPct val="90000"/>
              </a:lnSpc>
            </a:pPr>
            <a:r>
              <a:rPr lang="en-US" sz="1400"/>
              <a:t>Kwaliteit van leven -&gt; deels invloed, deels bepaald door de maatschappij </a:t>
            </a:r>
          </a:p>
          <a:p>
            <a:pPr>
              <a:lnSpc>
                <a:spcPct val="90000"/>
              </a:lnSpc>
            </a:pPr>
            <a:r>
              <a:rPr lang="en-US" sz="1400"/>
              <a:t>Meedoen -&gt; fysieke klachten kunnen je hierin remmen, maatschappij heeft hier ook grote invloed op</a:t>
            </a:r>
          </a:p>
          <a:p>
            <a:pPr>
              <a:lnSpc>
                <a:spcPct val="90000"/>
              </a:lnSpc>
            </a:pPr>
            <a:r>
              <a:rPr lang="en-US" sz="1400"/>
              <a:t>Dagelijks functioneren -&gt; verstandig zijn </a:t>
            </a:r>
          </a:p>
          <a:p>
            <a:pPr>
              <a:lnSpc>
                <a:spcPct val="90000"/>
              </a:lnSpc>
            </a:pPr>
            <a:endParaRPr lang="en-US" sz="1400"/>
          </a:p>
        </p:txBody>
      </p:sp>
      <p:pic>
        <p:nvPicPr>
          <p:cNvPr id="4" name="Afbeelding 3" descr="Afbeelding met tekst, diagram, schermopname, lijn&#10;&#10;Automatisch gegenereerde beschrijving">
            <a:extLst>
              <a:ext uri="{FF2B5EF4-FFF2-40B4-BE49-F238E27FC236}">
                <a16:creationId xmlns:a16="http://schemas.microsoft.com/office/drawing/2014/main" id="{FA88B235-A7D5-6C13-3D8A-CF5DD7C3AA69}"/>
              </a:ext>
            </a:extLst>
          </p:cNvPr>
          <p:cNvPicPr>
            <a:picLocks noChangeAspect="1"/>
          </p:cNvPicPr>
          <p:nvPr/>
        </p:nvPicPr>
        <p:blipFill rotWithShape="1">
          <a:blip r:embed="rId2"/>
          <a:srcRect r="2635" b="-2"/>
          <a:stretch/>
        </p:blipFill>
        <p:spPr>
          <a:xfrm>
            <a:off x="7677336" y="643467"/>
            <a:ext cx="3799932" cy="2624666"/>
          </a:xfrm>
          <a:prstGeom prst="rect">
            <a:avLst/>
          </a:prstGeom>
        </p:spPr>
      </p:pic>
      <p:pic>
        <p:nvPicPr>
          <p:cNvPr id="2052" name="Picture 4" descr="Recept voor gezond ouder worden - NEMO Kennislink">
            <a:extLst>
              <a:ext uri="{FF2B5EF4-FFF2-40B4-BE49-F238E27FC236}">
                <a16:creationId xmlns:a16="http://schemas.microsoft.com/office/drawing/2014/main" id="{44B19407-BD96-5176-EF7F-5AB3CAB9D1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1905" y="3898752"/>
            <a:ext cx="3936614" cy="202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2832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C759E6F-F060-D0E0-B599-9E14412608F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Koppeling met model positieve gezondheid</a:t>
            </a:r>
          </a:p>
        </p:txBody>
      </p:sp>
      <p:pic>
        <p:nvPicPr>
          <p:cNvPr id="5" name="Tijdelijke aanduiding voor inhoud 4" descr="Afbeelding met tekst, diagram, schermopname, ontwerp&#10;&#10;Automatisch gegenereerde beschrijving">
            <a:extLst>
              <a:ext uri="{FF2B5EF4-FFF2-40B4-BE49-F238E27FC236}">
                <a16:creationId xmlns:a16="http://schemas.microsoft.com/office/drawing/2014/main" id="{FDB198C7-98CA-6BEB-C631-13B16722FDC4}"/>
              </a:ext>
            </a:extLst>
          </p:cNvPr>
          <p:cNvPicPr>
            <a:picLocks noGrp="1" noChangeAspect="1"/>
          </p:cNvPicPr>
          <p:nvPr>
            <p:ph idx="1"/>
          </p:nvPr>
        </p:nvPicPr>
        <p:blipFill>
          <a:blip r:embed="rId2"/>
          <a:stretch>
            <a:fillRect/>
          </a:stretch>
        </p:blipFill>
        <p:spPr>
          <a:xfrm>
            <a:off x="4777316" y="1554667"/>
            <a:ext cx="6780700" cy="3746336"/>
          </a:xfrm>
          <a:prstGeom prst="rect">
            <a:avLst/>
          </a:prstGeom>
        </p:spPr>
      </p:pic>
    </p:spTree>
    <p:extLst>
      <p:ext uri="{BB962C8B-B14F-4D97-AF65-F5344CB8AC3E}">
        <p14:creationId xmlns:p14="http://schemas.microsoft.com/office/powerpoint/2010/main" val="171502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Tijdelijke aanduiding voor inhoud 6" descr="Afbeelding met tekst, handschrift, document, papier&#10;&#10;Automatisch gegenereerde beschrijving">
            <a:extLst>
              <a:ext uri="{FF2B5EF4-FFF2-40B4-BE49-F238E27FC236}">
                <a16:creationId xmlns:a16="http://schemas.microsoft.com/office/drawing/2014/main" id="{966307B2-575C-FF34-B1F7-AA4F1AB52F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516" r="6534" b="2"/>
          <a:stretch/>
        </p:blipFill>
        <p:spPr>
          <a:xfrm>
            <a:off x="3275748" y="643468"/>
            <a:ext cx="3975476" cy="5571066"/>
          </a:xfrm>
          <a:prstGeom prst="rect">
            <a:avLst/>
          </a:prstGeom>
        </p:spPr>
      </p:pic>
      <p:sp>
        <p:nvSpPr>
          <p:cNvPr id="51" name="Freeform: Shape 4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1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ijdelijke aanduiding voor inhoud 8" descr="Afbeelding met tekst, handschrift, brief, document&#10;&#10;Automatisch gegenereerde beschrijving">
            <a:extLst>
              <a:ext uri="{FF2B5EF4-FFF2-40B4-BE49-F238E27FC236}">
                <a16:creationId xmlns:a16="http://schemas.microsoft.com/office/drawing/2014/main" id="{01A7888D-7DCA-5AAC-FBD7-5C69C6B46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390" y="643468"/>
            <a:ext cx="8878192" cy="5571066"/>
          </a:xfrm>
          <a:prstGeom prst="rect">
            <a:avLst/>
          </a:prstGeom>
        </p:spPr>
      </p:pic>
      <p:sp>
        <p:nvSpPr>
          <p:cNvPr id="16" name="Freeform: Shape 15">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34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0549EF-E3A5-48D7-9134-A4E08C0E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216DD803-634F-4EF2-A1E7-B1911DEE9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438860"/>
            <a:ext cx="11167447" cy="5752769"/>
          </a:xfrm>
          <a:prstGeom prst="rect">
            <a:avLst/>
          </a:prstGeom>
          <a:ln w="12700">
            <a:solidFill>
              <a:srgbClr val="D5D5D5"/>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77B63F8-D1F3-4D40-B2D4-779BAE82B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8398" y="-4818940"/>
            <a:ext cx="167069" cy="10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ijdelijke aanduiding voor inhoud 8" descr="Afbeelding met tekst, handschrift, brief, document&#10;&#10;Automatisch gegenereerde beschrijving">
            <a:extLst>
              <a:ext uri="{FF2B5EF4-FFF2-40B4-BE49-F238E27FC236}">
                <a16:creationId xmlns:a16="http://schemas.microsoft.com/office/drawing/2014/main" id="{73C2FCD8-3706-8B41-752E-06B55E602D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42" r="13928" b="1"/>
          <a:stretch/>
        </p:blipFill>
        <p:spPr>
          <a:xfrm>
            <a:off x="884132" y="825086"/>
            <a:ext cx="10515600" cy="5050151"/>
          </a:xfrm>
          <a:prstGeom prst="rect">
            <a:avLst/>
          </a:prstGeom>
        </p:spPr>
      </p:pic>
    </p:spTree>
    <p:extLst>
      <p:ext uri="{BB962C8B-B14F-4D97-AF65-F5344CB8AC3E}">
        <p14:creationId xmlns:p14="http://schemas.microsoft.com/office/powerpoint/2010/main" val="25948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202F11-D508-4AFB-04F9-33EC63E3D7C4}"/>
              </a:ext>
            </a:extLst>
          </p:cNvPr>
          <p:cNvSpPr>
            <a:spLocks noGrp="1"/>
          </p:cNvSpPr>
          <p:nvPr>
            <p:ph type="title"/>
          </p:nvPr>
        </p:nvSpPr>
        <p:spPr>
          <a:xfrm>
            <a:off x="838200" y="365125"/>
            <a:ext cx="10515600" cy="1325563"/>
          </a:xfrm>
        </p:spPr>
        <p:txBody>
          <a:bodyPr>
            <a:normAutofit/>
          </a:bodyPr>
          <a:lstStyle/>
          <a:p>
            <a:r>
              <a:rPr lang="nl-NL" sz="5400"/>
              <a:t>Luna</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9F35658-98D9-F619-9753-A2AE5D937078}"/>
              </a:ext>
            </a:extLst>
          </p:cNvPr>
          <p:cNvSpPr>
            <a:spLocks noGrp="1"/>
          </p:cNvSpPr>
          <p:nvPr>
            <p:ph idx="1"/>
          </p:nvPr>
        </p:nvSpPr>
        <p:spPr>
          <a:xfrm>
            <a:off x="838200" y="1929384"/>
            <a:ext cx="10515600" cy="4251960"/>
          </a:xfrm>
        </p:spPr>
        <p:txBody>
          <a:bodyPr>
            <a:normAutofit/>
          </a:bodyPr>
          <a:lstStyle/>
          <a:p>
            <a:pPr>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Koppeling met gezond ouder worden:</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Bij Positieve Gezondheid is de afwezigheid van ziekten en beperkingen niet meer het uitgangspunt, maar het vermogen om je aan te passen en je eigen regie te voeren. Het gaat om veerkracht in het licht van fysieke, emotionele en sociale uitdagingen van het leven.</a:t>
            </a:r>
          </a:p>
          <a:p>
            <a:pPr>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Gezondheidsbeleid:</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Een gezondheidsbeleid beoogt een gezond leven voor iedereen, onafhankelijk van hun sociale achtergrond. Een actie of project kan focussen op verschillende doelgroepen, zoals jongeren, personen met een migratieachtergrond of personen met een beperking.</a:t>
            </a:r>
          </a:p>
          <a:p>
            <a:pPr>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Eenzaamheid:</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Bij de positieve gezondheid staat ook een thema ‘meedoen’ daar zie je onderhanden de sociale contacten staan en erbij horen. Eenzaamheid maakt ongelukkig. Ze hebben elkaar praktisch en emotioneel nodig. Eenzaamheid geeft een gevoel van leegte en algemene ontevredenheid over het leven. Iemand die eenzaam is zorgt vaak minder goed voor zichzelf, waardoor een negatieve spiraal ontstaat.</a:t>
            </a:r>
          </a:p>
          <a:p>
            <a:endParaRPr lang="nl-NL" sz="2000" dirty="0"/>
          </a:p>
        </p:txBody>
      </p:sp>
    </p:spTree>
    <p:extLst>
      <p:ext uri="{BB962C8B-B14F-4D97-AF65-F5344CB8AC3E}">
        <p14:creationId xmlns:p14="http://schemas.microsoft.com/office/powerpoint/2010/main" val="305935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41" name="Group 40">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42" name="Freeform: Shape 41">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Freeform: Shape 44">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9" name="Afbeelding 8" descr="Afbeelding met tekst&#10;&#10;Automatisch gegenereerde beschrijving">
            <a:extLst>
              <a:ext uri="{FF2B5EF4-FFF2-40B4-BE49-F238E27FC236}">
                <a16:creationId xmlns:a16="http://schemas.microsoft.com/office/drawing/2014/main" id="{47E43D57-7107-A578-3C5A-5FECBF3250F3}"/>
              </a:ext>
            </a:extLst>
          </p:cNvPr>
          <p:cNvPicPr>
            <a:picLocks noChangeAspect="1"/>
          </p:cNvPicPr>
          <p:nvPr/>
        </p:nvPicPr>
        <p:blipFill rotWithShape="1">
          <a:blip r:embed="rId2"/>
          <a:srcRect l="4975" r="3930" b="2"/>
          <a:stretch/>
        </p:blipFill>
        <p:spPr>
          <a:xfrm>
            <a:off x="2383585" y="1180532"/>
            <a:ext cx="7215566" cy="4394578"/>
          </a:xfrm>
          <a:prstGeom prst="rect">
            <a:avLst/>
          </a:prstGeom>
        </p:spPr>
      </p:pic>
      <p:sp>
        <p:nvSpPr>
          <p:cNvPr id="3" name="Tekstvak 2">
            <a:extLst>
              <a:ext uri="{FF2B5EF4-FFF2-40B4-BE49-F238E27FC236}">
                <a16:creationId xmlns:a16="http://schemas.microsoft.com/office/drawing/2014/main" id="{E557258E-BF9D-4939-1614-B588CD75D324}"/>
              </a:ext>
            </a:extLst>
          </p:cNvPr>
          <p:cNvSpPr txBox="1"/>
          <p:nvPr/>
        </p:nvSpPr>
        <p:spPr>
          <a:xfrm>
            <a:off x="3112068" y="4700541"/>
            <a:ext cx="6093724" cy="923330"/>
          </a:xfrm>
          <a:prstGeom prst="rect">
            <a:avLst/>
          </a:prstGeom>
          <a:noFill/>
        </p:spPr>
        <p:txBody>
          <a:bodyPr wrap="square">
            <a:spAutoFit/>
          </a:bodyPr>
          <a:lstStyle/>
          <a:p>
            <a:r>
              <a:rPr lang="nl-NL" dirty="0">
                <a:hlinkClick r:id="rId3"/>
              </a:rPr>
              <a:t>https://www.eentegeneenzaamheid.nl/week-tegen-eenzaamheid/programmas-per-gemeente/</a:t>
            </a:r>
            <a:endParaRPr lang="nl-NL" dirty="0"/>
          </a:p>
          <a:p>
            <a:endParaRPr lang="nl-NL" dirty="0"/>
          </a:p>
        </p:txBody>
      </p:sp>
    </p:spTree>
    <p:extLst>
      <p:ext uri="{BB962C8B-B14F-4D97-AF65-F5344CB8AC3E}">
        <p14:creationId xmlns:p14="http://schemas.microsoft.com/office/powerpoint/2010/main" val="291753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container, illustratie&#10;&#10;Automatisch gegenereerde beschrijving">
            <a:extLst>
              <a:ext uri="{FF2B5EF4-FFF2-40B4-BE49-F238E27FC236}">
                <a16:creationId xmlns:a16="http://schemas.microsoft.com/office/drawing/2014/main" id="{CF90A8EA-2369-E038-3759-C78FF3F3DAC3}"/>
              </a:ext>
            </a:extLst>
          </p:cNvPr>
          <p:cNvPicPr>
            <a:picLocks noGrp="1" noChangeAspect="1"/>
          </p:cNvPicPr>
          <p:nvPr>
            <p:ph idx="1"/>
          </p:nvPr>
        </p:nvPicPr>
        <p:blipFill rotWithShape="1">
          <a:blip r:embed="rId2"/>
          <a:srcRect t="14804" b="21448"/>
          <a:stretch/>
        </p:blipFill>
        <p:spPr>
          <a:xfrm>
            <a:off x="20" y="1282"/>
            <a:ext cx="12191980" cy="6856718"/>
          </a:xfrm>
          <a:prstGeom prst="rect">
            <a:avLst/>
          </a:prstGeom>
        </p:spPr>
      </p:pic>
    </p:spTree>
    <p:extLst>
      <p:ext uri="{BB962C8B-B14F-4D97-AF65-F5344CB8AC3E}">
        <p14:creationId xmlns:p14="http://schemas.microsoft.com/office/powerpoint/2010/main" val="328697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2EFB74-9A4A-7BB9-AB48-E1E6DBB5A01A}"/>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D600C39-1676-17CC-06DD-0A71D187D685}"/>
              </a:ext>
            </a:extLst>
          </p:cNvPr>
          <p:cNvSpPr>
            <a:spLocks noGrp="1"/>
          </p:cNvSpPr>
          <p:nvPr>
            <p:ph idx="1"/>
          </p:nvPr>
        </p:nvSpPr>
        <p:spPr>
          <a:xfrm>
            <a:off x="4447308" y="591344"/>
            <a:ext cx="6906491" cy="5585619"/>
          </a:xfrm>
        </p:spPr>
        <p:txBody>
          <a:bodyPr anchor="ctr">
            <a:normAutofit/>
          </a:bodyPr>
          <a:lstStyle/>
          <a:p>
            <a:pPr marL="0" indent="0">
              <a:buNone/>
            </a:pPr>
            <a:r>
              <a:rPr lang="nl-NL" dirty="0"/>
              <a:t>Aan het einde van de les:</a:t>
            </a:r>
          </a:p>
          <a:p>
            <a:r>
              <a:rPr lang="nl-NL" dirty="0">
                <a:effectLst/>
              </a:rPr>
              <a:t>Kun je toelichten wat eenzaamheid is, welke impact dit kan hebben op de gezondheid en weet het verschil tussen sociale en emotionele eenzaamheid.</a:t>
            </a:r>
            <a:endParaRPr lang="nl-NL" dirty="0"/>
          </a:p>
          <a:p>
            <a:r>
              <a:rPr lang="nl-NL" dirty="0"/>
              <a:t>Snap hoe gezondheidsbeleid door wordt  vertaald van landelijk naar lokaal.</a:t>
            </a:r>
          </a:p>
          <a:p>
            <a:r>
              <a:rPr lang="nl-NL" dirty="0"/>
              <a:t>Kun je betrouwbare informatie vinden en deze koppelen aan de thema’s voor het IBS</a:t>
            </a:r>
          </a:p>
        </p:txBody>
      </p:sp>
    </p:spTree>
    <p:extLst>
      <p:ext uri="{BB962C8B-B14F-4D97-AF65-F5344CB8AC3E}">
        <p14:creationId xmlns:p14="http://schemas.microsoft.com/office/powerpoint/2010/main" val="409249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ten figuur">
            <a:extLst>
              <a:ext uri="{FF2B5EF4-FFF2-40B4-BE49-F238E27FC236}">
                <a16:creationId xmlns:a16="http://schemas.microsoft.com/office/drawing/2014/main" id="{D27574B5-ADC3-150A-0030-AD6E6AE010E0}"/>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7C0407-6E37-AF4F-F82E-22451A5ECC3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rPr>
              <a:t>Definitie</a:t>
            </a:r>
            <a:r>
              <a:rPr lang="en-US" sz="5200" dirty="0">
                <a:solidFill>
                  <a:srgbClr val="FFFFFF"/>
                </a:solidFill>
              </a:rPr>
              <a:t> </a:t>
            </a:r>
            <a:r>
              <a:rPr lang="en-US" sz="5200" dirty="0" err="1">
                <a:solidFill>
                  <a:srgbClr val="FFFFFF"/>
                </a:solidFill>
              </a:rPr>
              <a:t>eenzaamheid</a:t>
            </a:r>
            <a:endParaRPr lang="en-US" sz="5200" dirty="0">
              <a:solidFill>
                <a:srgbClr val="FFFFFF"/>
              </a:solidFill>
            </a:endParaRPr>
          </a:p>
        </p:txBody>
      </p:sp>
      <p:sp>
        <p:nvSpPr>
          <p:cNvPr id="3" name="Tijdelijke aanduiding voor inhoud 2">
            <a:extLst>
              <a:ext uri="{FF2B5EF4-FFF2-40B4-BE49-F238E27FC236}">
                <a16:creationId xmlns:a16="http://schemas.microsoft.com/office/drawing/2014/main" id="{2A70E28E-765D-8C9F-9CC8-02B37D8B79AD}"/>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dirty="0">
                <a:solidFill>
                  <a:srgbClr val="FFFFFF"/>
                </a:solidFill>
              </a:rPr>
              <a:t>Wat </a:t>
            </a:r>
            <a:r>
              <a:rPr lang="en-US" sz="2400" dirty="0" err="1">
                <a:solidFill>
                  <a:srgbClr val="FFFFFF"/>
                </a:solidFill>
              </a:rPr>
              <a:t>denken</a:t>
            </a:r>
            <a:r>
              <a:rPr lang="en-US" sz="2400" dirty="0">
                <a:solidFill>
                  <a:srgbClr val="FFFFFF"/>
                </a:solidFill>
              </a:rPr>
              <a:t> </a:t>
            </a:r>
            <a:r>
              <a:rPr lang="en-US" sz="2400" dirty="0" err="1">
                <a:solidFill>
                  <a:srgbClr val="FFFFFF"/>
                </a:solidFill>
              </a:rPr>
              <a:t>jullie</a:t>
            </a:r>
            <a:r>
              <a:rPr lang="en-US" sz="2400" dirty="0">
                <a:solidFill>
                  <a:srgbClr val="FFFFFF"/>
                </a:solidFill>
              </a:rPr>
              <a:t>?</a:t>
            </a:r>
          </a:p>
        </p:txBody>
      </p:sp>
    </p:spTree>
    <p:extLst>
      <p:ext uri="{BB962C8B-B14F-4D97-AF65-F5344CB8AC3E}">
        <p14:creationId xmlns:p14="http://schemas.microsoft.com/office/powerpoint/2010/main" val="6714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0461BF-B9B5-81F4-70FF-74DD7081E1BF}"/>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Definitie conform </a:t>
            </a:r>
            <a:r>
              <a:rPr lang="nl-NL" dirty="0" err="1">
                <a:solidFill>
                  <a:srgbClr val="FFFFFF"/>
                </a:solidFill>
              </a:rPr>
              <a:t>eenzaam.nl</a:t>
            </a: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E6339D4-6EAB-F845-680F-8E059B8609B0}"/>
              </a:ext>
            </a:extLst>
          </p:cNvPr>
          <p:cNvSpPr>
            <a:spLocks noGrp="1"/>
          </p:cNvSpPr>
          <p:nvPr>
            <p:ph idx="1"/>
          </p:nvPr>
        </p:nvSpPr>
        <p:spPr>
          <a:xfrm>
            <a:off x="4447308" y="591344"/>
            <a:ext cx="6906491" cy="5585619"/>
          </a:xfrm>
        </p:spPr>
        <p:txBody>
          <a:bodyPr anchor="ctr">
            <a:normAutofit/>
          </a:bodyPr>
          <a:lstStyle/>
          <a:p>
            <a:r>
              <a:rPr lang="nl-NL" b="0" i="0" u="none" strike="noStrike">
                <a:effectLst/>
                <a:latin typeface="RO Sans"/>
              </a:rPr>
              <a:t>Eenzaamheid is je niet verbonden voelen. Je ervaart een gemis aan een hechte, emotionele band met anderen. Of je hebt minder contact met andere mensen dan je wenst. Eenzaamheid gaat gepaard met kenmerken als negatieve gevoelens van leegte, verdriet, angst en zinloosheid en met lichamelijke of psychische klachten.</a:t>
            </a:r>
            <a:endParaRPr lang="nl-NL" dirty="0"/>
          </a:p>
        </p:txBody>
      </p:sp>
    </p:spTree>
    <p:extLst>
      <p:ext uri="{BB962C8B-B14F-4D97-AF65-F5344CB8AC3E}">
        <p14:creationId xmlns:p14="http://schemas.microsoft.com/office/powerpoint/2010/main" val="230364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bogen stenen pad in een kalm meer bij zonsopgang">
            <a:extLst>
              <a:ext uri="{FF2B5EF4-FFF2-40B4-BE49-F238E27FC236}">
                <a16:creationId xmlns:a16="http://schemas.microsoft.com/office/drawing/2014/main" id="{CD882E0A-3143-FFD8-3A12-39CF76E279FB}"/>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8AF402-8FDD-FE9D-3B96-C735BFAB18F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Welke vormen van eenzaamheid zijn er?</a:t>
            </a:r>
          </a:p>
        </p:txBody>
      </p:sp>
    </p:spTree>
    <p:extLst>
      <p:ext uri="{BB962C8B-B14F-4D97-AF65-F5344CB8AC3E}">
        <p14:creationId xmlns:p14="http://schemas.microsoft.com/office/powerpoint/2010/main" val="178357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1D3B27-B328-FE63-B053-A0677466B4DD}"/>
              </a:ext>
            </a:extLst>
          </p:cNvPr>
          <p:cNvSpPr>
            <a:spLocks noGrp="1"/>
          </p:cNvSpPr>
          <p:nvPr>
            <p:ph type="title"/>
          </p:nvPr>
        </p:nvSpPr>
        <p:spPr>
          <a:xfrm>
            <a:off x="686834" y="1153572"/>
            <a:ext cx="3200400" cy="4461163"/>
          </a:xfrm>
        </p:spPr>
        <p:txBody>
          <a:bodyPr>
            <a:normAutofit/>
          </a:bodyPr>
          <a:lstStyle/>
          <a:p>
            <a:r>
              <a:rPr lang="nl-NL">
                <a:solidFill>
                  <a:srgbClr val="FFFFFF"/>
                </a:solidFill>
              </a:rPr>
              <a:t>Vormen van eenzaamheid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C0178B0-FDA8-A296-7882-A8335D4A23B6}"/>
              </a:ext>
            </a:extLst>
          </p:cNvPr>
          <p:cNvSpPr>
            <a:spLocks noGrp="1"/>
          </p:cNvSpPr>
          <p:nvPr>
            <p:ph idx="1"/>
          </p:nvPr>
        </p:nvSpPr>
        <p:spPr>
          <a:xfrm>
            <a:off x="4447308" y="591344"/>
            <a:ext cx="6906491" cy="5585619"/>
          </a:xfrm>
        </p:spPr>
        <p:txBody>
          <a:bodyPr anchor="ctr">
            <a:noAutofit/>
          </a:bodyPr>
          <a:lstStyle/>
          <a:p>
            <a:r>
              <a:rPr lang="nl-NL" sz="1800" b="1" i="0" u="none" strike="noStrike" dirty="0">
                <a:effectLst/>
                <a:latin typeface="RO Sans"/>
              </a:rPr>
              <a:t>Emotionele eenzaamheid</a:t>
            </a:r>
          </a:p>
          <a:p>
            <a:pPr marL="0" indent="0">
              <a:buNone/>
            </a:pPr>
            <a:r>
              <a:rPr lang="nl-NL" sz="1800" b="0" i="0" u="none" strike="noStrike" dirty="0">
                <a:effectLst/>
                <a:latin typeface="RO Sans"/>
              </a:rPr>
              <a:t>Emotionele eenzaamheid treedt op als iemand een hechte, intieme band mist met één of meerdere personen. Meestal gaat het om de levenspartner. Er is een emotionele behoefte.</a:t>
            </a:r>
          </a:p>
          <a:p>
            <a:r>
              <a:rPr lang="nl-NL" sz="1800" b="1" i="0" u="none" strike="noStrike" dirty="0">
                <a:effectLst/>
                <a:latin typeface="RO Sans"/>
              </a:rPr>
              <a:t>Sociale eenzaamheid</a:t>
            </a:r>
          </a:p>
          <a:p>
            <a:pPr marL="0" indent="0">
              <a:buNone/>
            </a:pPr>
            <a:r>
              <a:rPr lang="nl-NL" sz="1800" b="0" i="0" u="none" strike="noStrike" dirty="0">
                <a:effectLst/>
                <a:latin typeface="RO Sans"/>
              </a:rPr>
              <a:t>Sociale eenzaamheid draait om minder contact hebben met andere mensen dan je wenst. Denk aan het missen van vrienden, kennissen of collega’s. Het sociaal netwerk schiet tekort. Er is een sociale behoefte.</a:t>
            </a:r>
          </a:p>
          <a:p>
            <a:r>
              <a:rPr lang="nl-NL" sz="1800" b="1" i="0" u="none" strike="noStrike" dirty="0">
                <a:solidFill>
                  <a:srgbClr val="000000"/>
                </a:solidFill>
                <a:effectLst/>
                <a:latin typeface="RO Sans"/>
              </a:rPr>
              <a:t>Overige soorten eenzaamheid</a:t>
            </a:r>
          </a:p>
          <a:p>
            <a:pPr marL="0" indent="0" algn="l">
              <a:buNone/>
            </a:pPr>
            <a:r>
              <a:rPr lang="nl-NL" sz="1800" b="0" i="0" u="none" strike="noStrike" dirty="0">
                <a:solidFill>
                  <a:srgbClr val="000000"/>
                </a:solidFill>
                <a:effectLst/>
                <a:latin typeface="RO Sans"/>
              </a:rPr>
              <a:t>De laatste jaren wordt ook veel gesproken over existentiële eenzaamheid. Bij existentiële eenzaamheid gaat het meer over zingeving dan over je sociale contacten. Het wordt omschreven als een verloren en zwervend gevoel, geen eigen plek of rol in het leven kennen, een gevoel van zinloosheid. Het is nog niet goed onderzocht hoe emotionele en sociale eenzaamheid en existentiële eenzaamheid zich tot elkaar verhouden.</a:t>
            </a:r>
            <a:br>
              <a:rPr lang="nl-NL" sz="1800" dirty="0"/>
            </a:br>
            <a:br>
              <a:rPr lang="nl-NL" sz="1800" dirty="0"/>
            </a:br>
            <a:endParaRPr lang="nl-NL" sz="1800" dirty="0"/>
          </a:p>
        </p:txBody>
      </p:sp>
    </p:spTree>
    <p:extLst>
      <p:ext uri="{BB962C8B-B14F-4D97-AF65-F5344CB8AC3E}">
        <p14:creationId xmlns:p14="http://schemas.microsoft.com/office/powerpoint/2010/main" val="296102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380EAD8-C7EE-6406-959D-DDEAE05453F9}"/>
              </a:ext>
            </a:extLst>
          </p:cNvPr>
          <p:cNvSpPr>
            <a:spLocks noGrp="1"/>
          </p:cNvSpPr>
          <p:nvPr>
            <p:ph type="ctrTitle"/>
          </p:nvPr>
        </p:nvSpPr>
        <p:spPr>
          <a:xfrm>
            <a:off x="4038600" y="1939159"/>
            <a:ext cx="7644627" cy="2751086"/>
          </a:xfrm>
        </p:spPr>
        <p:txBody>
          <a:bodyPr>
            <a:normAutofit/>
          </a:bodyPr>
          <a:lstStyle/>
          <a:p>
            <a:pPr algn="r"/>
            <a:r>
              <a:rPr lang="nl-NL" dirty="0"/>
              <a:t>Even terug en koppeling vitaal ouder worden</a:t>
            </a:r>
            <a:endParaRPr lang="nl-NL"/>
          </a:p>
        </p:txBody>
      </p:sp>
    </p:spTree>
    <p:extLst>
      <p:ext uri="{BB962C8B-B14F-4D97-AF65-F5344CB8AC3E}">
        <p14:creationId xmlns:p14="http://schemas.microsoft.com/office/powerpoint/2010/main" val="5932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B34B7F-6E8D-6741-A735-9637428AE6FA}"/>
              </a:ext>
            </a:extLst>
          </p:cNvPr>
          <p:cNvPicPr>
            <a:picLocks noChangeAspect="1"/>
          </p:cNvPicPr>
          <p:nvPr/>
        </p:nvPicPr>
        <p:blipFill rotWithShape="1">
          <a:blip r:embed="rId2"/>
          <a:srcRect t="14525" b="152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jdelijke aanduiding voor inhoud 2">
            <a:extLst>
              <a:ext uri="{FF2B5EF4-FFF2-40B4-BE49-F238E27FC236}">
                <a16:creationId xmlns:a16="http://schemas.microsoft.com/office/drawing/2014/main" id="{0A0DB9D7-AF6C-534C-839E-F91B6CEEFC22}"/>
              </a:ext>
            </a:extLst>
          </p:cNvPr>
          <p:cNvSpPr>
            <a:spLocks noGrp="1"/>
          </p:cNvSpPr>
          <p:nvPr>
            <p:ph idx="1"/>
          </p:nvPr>
        </p:nvSpPr>
        <p:spPr>
          <a:xfrm>
            <a:off x="1075038" y="5242675"/>
            <a:ext cx="11038134" cy="683284"/>
          </a:xfrm>
        </p:spPr>
        <p:txBody>
          <a:bodyPr vert="horz" lIns="91440" tIns="45720" rIns="91440" bIns="45720" rtlCol="0">
            <a:normAutofit/>
          </a:bodyPr>
          <a:lstStyle/>
          <a:p>
            <a:pPr marL="0" indent="0" algn="ctr">
              <a:buNone/>
            </a:pPr>
            <a:r>
              <a:rPr lang="en-US" sz="2000" dirty="0">
                <a:hlinkClick r:id="rId3"/>
              </a:rPr>
              <a:t>https://www.loketgezondleven.nl/integraal-werken/wettelijk-en-beleidskader-publieke-gezondheid/landelijke-nota-gezondheidsbeleid-lokaal-beleid</a:t>
            </a:r>
            <a:endParaRPr lang="en-US" sz="2000" dirty="0"/>
          </a:p>
          <a:p>
            <a:pPr marL="0" indent="0" algn="ctr">
              <a:buNone/>
            </a:pP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22E44EE2-3D76-A54A-8531-4A4CB275881A}"/>
              </a:ext>
            </a:extLst>
          </p:cNvPr>
          <p:cNvSpPr>
            <a:spLocks noGrp="1"/>
          </p:cNvSpPr>
          <p:nvPr>
            <p:ph type="title"/>
          </p:nvPr>
        </p:nvSpPr>
        <p:spPr/>
        <p:txBody>
          <a:bodyPr/>
          <a:lstStyle/>
          <a:p>
            <a:r>
              <a:rPr lang="en-US" dirty="0"/>
              <a:t>Van </a:t>
            </a:r>
            <a:r>
              <a:rPr lang="en-US" dirty="0" err="1"/>
              <a:t>landelijk</a:t>
            </a:r>
            <a:r>
              <a:rPr lang="en-US" dirty="0"/>
              <a:t>, </a:t>
            </a:r>
            <a:r>
              <a:rPr lang="en-US" dirty="0" err="1"/>
              <a:t>naar</a:t>
            </a:r>
            <a:r>
              <a:rPr lang="en-US" dirty="0"/>
              <a:t> </a:t>
            </a:r>
            <a:r>
              <a:rPr lang="en-US" dirty="0" err="1"/>
              <a:t>lokaal</a:t>
            </a:r>
            <a:r>
              <a:rPr lang="en-US" dirty="0"/>
              <a:t>, eigen </a:t>
            </a:r>
            <a:r>
              <a:rPr lang="en-US" dirty="0" err="1"/>
              <a:t>leefstijl</a:t>
            </a:r>
            <a:br>
              <a:rPr lang="en-US" dirty="0"/>
            </a:br>
            <a:endParaRPr lang="nl-NL" dirty="0"/>
          </a:p>
        </p:txBody>
      </p:sp>
    </p:spTree>
    <p:extLst>
      <p:ext uri="{BB962C8B-B14F-4D97-AF65-F5344CB8AC3E}">
        <p14:creationId xmlns:p14="http://schemas.microsoft.com/office/powerpoint/2010/main" val="83754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6ED9E0-BCCC-5244-96F6-FB5398BC6D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err="1">
                <a:solidFill>
                  <a:srgbClr val="FFFFFF"/>
                </a:solidFill>
              </a:rPr>
              <a:t>Landelijk</a:t>
            </a:r>
            <a:r>
              <a:rPr lang="en-US" sz="2800" dirty="0">
                <a:solidFill>
                  <a:srgbClr val="FFFFFF"/>
                </a:solidFill>
              </a:rPr>
              <a:t> nota </a:t>
            </a:r>
            <a:r>
              <a:rPr lang="en-US" sz="2800" dirty="0" err="1">
                <a:solidFill>
                  <a:srgbClr val="FFFFFF"/>
                </a:solidFill>
              </a:rPr>
              <a:t>gezondheidszorg</a:t>
            </a:r>
            <a:r>
              <a:rPr lang="en-US" sz="2800" dirty="0">
                <a:solidFill>
                  <a:srgbClr val="FFFFFF"/>
                </a:solidFill>
              </a:rPr>
              <a:t> </a:t>
            </a:r>
            <a:r>
              <a:rPr lang="en-US" sz="2800" dirty="0" err="1">
                <a:solidFill>
                  <a:srgbClr val="FFFFFF"/>
                </a:solidFill>
              </a:rPr>
              <a:t>nader</a:t>
            </a:r>
            <a:r>
              <a:rPr lang="en-US" sz="2800" dirty="0">
                <a:solidFill>
                  <a:srgbClr val="FFFFFF"/>
                </a:solidFill>
              </a:rPr>
              <a:t> </a:t>
            </a:r>
            <a:r>
              <a:rPr lang="en-US" sz="2800" dirty="0" err="1">
                <a:solidFill>
                  <a:srgbClr val="FFFFFF"/>
                </a:solidFill>
              </a:rPr>
              <a:t>bekeken</a:t>
            </a:r>
            <a:r>
              <a:rPr lang="en-US" sz="2800" dirty="0">
                <a:solidFill>
                  <a:srgbClr val="FFFFFF"/>
                </a:solidFill>
              </a:rPr>
              <a:t> </a:t>
            </a:r>
            <a:r>
              <a:rPr lang="en-US" sz="2800" dirty="0" err="1">
                <a:solidFill>
                  <a:srgbClr val="FFFFFF"/>
                </a:solidFill>
              </a:rPr>
              <a:t>en</a:t>
            </a:r>
            <a:r>
              <a:rPr lang="en-US" sz="2800" dirty="0">
                <a:solidFill>
                  <a:srgbClr val="FFFFFF"/>
                </a:solidFill>
              </a:rPr>
              <a:t> hoe </a:t>
            </a:r>
            <a:r>
              <a:rPr lang="en-US" sz="2800" dirty="0" err="1">
                <a:solidFill>
                  <a:srgbClr val="FFFFFF"/>
                </a:solidFill>
              </a:rPr>
              <a:t>zien</a:t>
            </a:r>
            <a:r>
              <a:rPr lang="en-US" sz="2800" dirty="0">
                <a:solidFill>
                  <a:srgbClr val="FFFFFF"/>
                </a:solidFill>
              </a:rPr>
              <a:t> we de </a:t>
            </a:r>
            <a:r>
              <a:rPr lang="en-US" sz="2800" dirty="0" err="1">
                <a:solidFill>
                  <a:srgbClr val="FFFFFF"/>
                </a:solidFill>
              </a:rPr>
              <a:t>verbindingen</a:t>
            </a:r>
            <a:r>
              <a:rPr lang="en-US" sz="2800" dirty="0">
                <a:solidFill>
                  <a:srgbClr val="FFFFFF"/>
                </a:solidFill>
              </a:rPr>
              <a:t> </a:t>
            </a:r>
            <a:r>
              <a:rPr lang="en-US" sz="2800" dirty="0" err="1">
                <a:solidFill>
                  <a:srgbClr val="FFFFFF"/>
                </a:solidFill>
              </a:rPr>
              <a:t>naar</a:t>
            </a:r>
            <a:r>
              <a:rPr lang="en-US" sz="2800" dirty="0">
                <a:solidFill>
                  <a:srgbClr val="FFFFFF"/>
                </a:solidFill>
              </a:rPr>
              <a:t> </a:t>
            </a:r>
            <a:r>
              <a:rPr lang="en-US" sz="2800" dirty="0" err="1">
                <a:solidFill>
                  <a:srgbClr val="FFFFFF"/>
                </a:solidFill>
              </a:rPr>
              <a:t>eerdere</a:t>
            </a:r>
            <a:r>
              <a:rPr lang="en-US" sz="2800" dirty="0">
                <a:solidFill>
                  <a:srgbClr val="FFFFFF"/>
                </a:solidFill>
              </a:rPr>
              <a:t> </a:t>
            </a:r>
            <a:r>
              <a:rPr lang="en-US" sz="2800" dirty="0" err="1">
                <a:solidFill>
                  <a:srgbClr val="FFFFFF"/>
                </a:solidFill>
              </a:rPr>
              <a:t>lesstof</a:t>
            </a:r>
            <a:r>
              <a:rPr lang="en-US" sz="2800" dirty="0">
                <a:solidFill>
                  <a:srgbClr val="FFFFFF"/>
                </a:solidFill>
              </a:rPr>
              <a:t>?</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F451794-6F20-7B4B-9557-1FE7D7FF15AC}"/>
              </a:ext>
            </a:extLst>
          </p:cNvPr>
          <p:cNvPicPr>
            <a:picLocks noGrp="1" noChangeAspect="1"/>
          </p:cNvPicPr>
          <p:nvPr>
            <p:ph idx="1"/>
          </p:nvPr>
        </p:nvPicPr>
        <p:blipFill rotWithShape="1">
          <a:blip r:embed="rId2"/>
          <a:srcRect t="5123"/>
          <a:stretch/>
        </p:blipFill>
        <p:spPr>
          <a:xfrm>
            <a:off x="976251" y="942538"/>
            <a:ext cx="7163222" cy="4808332"/>
          </a:xfrm>
          <a:prstGeom prst="rect">
            <a:avLst/>
          </a:prstGeom>
          <a:effectLst/>
        </p:spPr>
      </p:pic>
    </p:spTree>
    <p:extLst>
      <p:ext uri="{BB962C8B-B14F-4D97-AF65-F5344CB8AC3E}">
        <p14:creationId xmlns:p14="http://schemas.microsoft.com/office/powerpoint/2010/main" val="135887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A1D5D5-8070-E244-E534-F4198BB296D6}"/>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Gezondheidsvraagstukken landelijke nota 2020-2024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0DC87A1-3109-4FF9-D814-519038198605}"/>
              </a:ext>
            </a:extLst>
          </p:cNvPr>
          <p:cNvSpPr>
            <a:spLocks noGrp="1"/>
          </p:cNvSpPr>
          <p:nvPr>
            <p:ph idx="1"/>
          </p:nvPr>
        </p:nvSpPr>
        <p:spPr>
          <a:xfrm>
            <a:off x="4447308" y="591344"/>
            <a:ext cx="6906491" cy="5585619"/>
          </a:xfrm>
        </p:spPr>
        <p:txBody>
          <a:bodyPr anchor="ctr">
            <a:normAutofit/>
          </a:bodyPr>
          <a:lstStyle/>
          <a:p>
            <a:r>
              <a:rPr lang="nl-NL" dirty="0">
                <a:effectLst/>
                <a:latin typeface="Helvetica" pitchFamily="2" charset="0"/>
              </a:rPr>
              <a:t>A. Gezondheid in de fysieke en sociale leefomgeving </a:t>
            </a:r>
          </a:p>
          <a:p>
            <a:r>
              <a:rPr lang="nl-NL" dirty="0">
                <a:effectLst/>
                <a:latin typeface="Helvetica" pitchFamily="2" charset="0"/>
              </a:rPr>
              <a:t>B. Gezondheidsachterstanden verkleinen </a:t>
            </a:r>
          </a:p>
          <a:p>
            <a:r>
              <a:rPr lang="nl-NL" dirty="0">
                <a:effectLst/>
                <a:latin typeface="Helvetica" pitchFamily="2" charset="0"/>
              </a:rPr>
              <a:t>C. Druk op het dagelijks leven bij jeugd en jongvolwassenen </a:t>
            </a:r>
          </a:p>
          <a:p>
            <a:r>
              <a:rPr lang="nl-NL" dirty="0">
                <a:effectLst/>
                <a:latin typeface="Helvetica" pitchFamily="2" charset="0"/>
              </a:rPr>
              <a:t>D. Vitaal ouder worden </a:t>
            </a:r>
          </a:p>
          <a:p>
            <a:endParaRPr lang="nl-NL" dirty="0"/>
          </a:p>
        </p:txBody>
      </p:sp>
    </p:spTree>
    <p:extLst>
      <p:ext uri="{BB962C8B-B14F-4D97-AF65-F5344CB8AC3E}">
        <p14:creationId xmlns:p14="http://schemas.microsoft.com/office/powerpoint/2010/main" val="156430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5EF1C4A-CF0D-4A95-4833-D7122D16C7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3800" kern="1200">
                <a:solidFill>
                  <a:srgbClr val="FFFFFF"/>
                </a:solidFill>
                <a:effectLst/>
                <a:latin typeface="+mj-lt"/>
                <a:ea typeface="+mj-ea"/>
                <a:cs typeface="+mj-cs"/>
              </a:rPr>
              <a:t>A. Gezondheid in de fysieke en sociale leefomgeving </a:t>
            </a:r>
            <a:br>
              <a:rPr lang="en-US" sz="3800" kern="1200">
                <a:solidFill>
                  <a:srgbClr val="FFFFFF"/>
                </a:solidFill>
                <a:effectLst/>
                <a:latin typeface="+mj-lt"/>
                <a:ea typeface="+mj-ea"/>
                <a:cs typeface="+mj-cs"/>
              </a:rPr>
            </a:br>
            <a:r>
              <a:rPr lang="en-US" sz="3800" kern="1200">
                <a:solidFill>
                  <a:srgbClr val="FFFFFF"/>
                </a:solidFill>
                <a:effectLst/>
                <a:latin typeface="+mj-lt"/>
                <a:ea typeface="+mj-ea"/>
                <a:cs typeface="+mj-cs"/>
              </a:rPr>
              <a:t>Wat zijn lopende programma’s?</a:t>
            </a:r>
            <a:endParaRPr lang="en-US" sz="3800" kern="1200">
              <a:solidFill>
                <a:srgbClr val="FFFFFF"/>
              </a:solidFill>
              <a:latin typeface="+mj-lt"/>
              <a:ea typeface="+mj-ea"/>
              <a:cs typeface="+mj-cs"/>
            </a:endParaRPr>
          </a:p>
        </p:txBody>
      </p:sp>
      <p:sp>
        <p:nvSpPr>
          <p:cNvPr id="26" name="Oval 2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open">
            <a:extLst>
              <a:ext uri="{FF2B5EF4-FFF2-40B4-BE49-F238E27FC236}">
                <a16:creationId xmlns:a16="http://schemas.microsoft.com/office/drawing/2014/main" id="{912BA866-6B2F-74F8-039F-EAD290DD77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9897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EE4ECB-BCCB-9CE9-B8D2-512AC781BB7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Terugblik gesprek gemeente</a:t>
            </a:r>
          </a:p>
        </p:txBody>
      </p:sp>
      <p:sp>
        <p:nvSpPr>
          <p:cNvPr id="3" name="Tijdelijke aanduiding voor inhoud 2">
            <a:extLst>
              <a:ext uri="{FF2B5EF4-FFF2-40B4-BE49-F238E27FC236}">
                <a16:creationId xmlns:a16="http://schemas.microsoft.com/office/drawing/2014/main" id="{D7654BB6-C573-1B5C-2A11-D954C9E20E4C}"/>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Wat hebben jullie opgehaald?</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afbeelding van applaudiserende handen">
            <a:extLst>
              <a:ext uri="{FF2B5EF4-FFF2-40B4-BE49-F238E27FC236}">
                <a16:creationId xmlns:a16="http://schemas.microsoft.com/office/drawing/2014/main" id="{A98EACD7-5259-4ECE-0FC0-67D098310650}"/>
              </a:ext>
            </a:extLst>
          </p:cNvPr>
          <p:cNvPicPr>
            <a:picLocks noChangeAspect="1"/>
          </p:cNvPicPr>
          <p:nvPr/>
        </p:nvPicPr>
        <p:blipFill rotWithShape="1">
          <a:blip r:embed="rId2"/>
          <a:srcRect l="23214" r="983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612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CD2C1B-E6CB-6A3B-8764-0923CDD9982E}"/>
              </a:ext>
            </a:extLst>
          </p:cNvPr>
          <p:cNvSpPr>
            <a:spLocks noGrp="1"/>
          </p:cNvSpPr>
          <p:nvPr>
            <p:ph type="title"/>
          </p:nvPr>
        </p:nvSpPr>
        <p:spPr>
          <a:xfrm>
            <a:off x="686834" y="1153572"/>
            <a:ext cx="3200400" cy="4461163"/>
          </a:xfrm>
        </p:spPr>
        <p:txBody>
          <a:bodyPr>
            <a:normAutofit/>
          </a:bodyPr>
          <a:lstStyle/>
          <a:p>
            <a:r>
              <a:rPr lang="nl-NL" sz="2100" dirty="0">
                <a:solidFill>
                  <a:srgbClr val="FFFFFF"/>
                </a:solidFill>
              </a:rPr>
              <a:t>Kijk hoe de nationale gezondheidsvraagstukken worden vertaald naar lokaal.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2414BEF-D531-6FC3-7F8E-F54218BB76CB}"/>
              </a:ext>
            </a:extLst>
          </p:cNvPr>
          <p:cNvSpPr>
            <a:spLocks noGrp="1"/>
          </p:cNvSpPr>
          <p:nvPr>
            <p:ph idx="1"/>
          </p:nvPr>
        </p:nvSpPr>
        <p:spPr>
          <a:xfrm>
            <a:off x="4447308" y="591344"/>
            <a:ext cx="6906491" cy="5585619"/>
          </a:xfrm>
        </p:spPr>
        <p:txBody>
          <a:bodyPr anchor="ctr">
            <a:normAutofit/>
          </a:bodyPr>
          <a:lstStyle/>
          <a:p>
            <a:pPr marL="0" indent="0">
              <a:buNone/>
            </a:pPr>
            <a:br>
              <a:rPr lang="nl-NL" dirty="0">
                <a:effectLst/>
                <a:latin typeface="Helvetica" pitchFamily="2" charset="0"/>
              </a:rPr>
            </a:br>
            <a:r>
              <a:rPr lang="nl-NL" dirty="0">
                <a:effectLst/>
                <a:latin typeface="Helvetica" pitchFamily="2" charset="0"/>
              </a:rPr>
              <a:t>Antwoord vorige sheet:</a:t>
            </a:r>
          </a:p>
          <a:p>
            <a:r>
              <a:rPr lang="nl-NL" dirty="0">
                <a:effectLst/>
                <a:latin typeface="Helvetica" pitchFamily="2" charset="0"/>
              </a:rPr>
              <a:t>Nationaal Preventieakkoord. </a:t>
            </a:r>
          </a:p>
          <a:p>
            <a:r>
              <a:rPr lang="nl-NL" dirty="0">
                <a:effectLst/>
                <a:latin typeface="Helvetica" pitchFamily="2" charset="0"/>
              </a:rPr>
              <a:t>Nationale Omgevingsvisie </a:t>
            </a:r>
          </a:p>
          <a:p>
            <a:endParaRPr lang="nl-NL" dirty="0"/>
          </a:p>
        </p:txBody>
      </p:sp>
    </p:spTree>
    <p:extLst>
      <p:ext uri="{BB962C8B-B14F-4D97-AF65-F5344CB8AC3E}">
        <p14:creationId xmlns:p14="http://schemas.microsoft.com/office/powerpoint/2010/main" val="1352839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83B5BD-6B22-1495-3DA3-24357F3EB3D9}"/>
              </a:ext>
            </a:extLst>
          </p:cNvPr>
          <p:cNvSpPr>
            <a:spLocks noGrp="1"/>
          </p:cNvSpPr>
          <p:nvPr>
            <p:ph type="title"/>
          </p:nvPr>
        </p:nvSpPr>
        <p:spPr>
          <a:xfrm>
            <a:off x="1171074" y="1396686"/>
            <a:ext cx="3240506" cy="4064628"/>
          </a:xfrm>
        </p:spPr>
        <p:txBody>
          <a:bodyPr>
            <a:normAutofit/>
          </a:bodyPr>
          <a:lstStyle/>
          <a:p>
            <a:br>
              <a:rPr lang="nl-NL" sz="2800">
                <a:solidFill>
                  <a:srgbClr val="FFFFFF"/>
                </a:solidFill>
                <a:effectLst/>
                <a:latin typeface="Helvetica" pitchFamily="2" charset="0"/>
              </a:rPr>
            </a:br>
            <a:br>
              <a:rPr lang="nl-NL" sz="2800">
                <a:solidFill>
                  <a:srgbClr val="FFFFFF"/>
                </a:solidFill>
                <a:effectLst/>
                <a:latin typeface="Helvetica" pitchFamily="2" charset="0"/>
              </a:rPr>
            </a:br>
            <a:r>
              <a:rPr lang="nl-NL" sz="2800" b="1">
                <a:solidFill>
                  <a:srgbClr val="FFFFFF"/>
                </a:solidFill>
                <a:effectLst/>
                <a:latin typeface="Helvetica" pitchFamily="2" charset="0"/>
              </a:rPr>
              <a:t>C. Druk op het dagelijks leven bij jeugd en jongvolwassenen</a:t>
            </a:r>
            <a:br>
              <a:rPr lang="nl-NL" sz="2800">
                <a:solidFill>
                  <a:srgbClr val="FFFFFF"/>
                </a:solidFill>
                <a:effectLst/>
                <a:latin typeface="Helvetica" pitchFamily="2" charset="0"/>
              </a:rPr>
            </a:br>
            <a:endParaRPr lang="nl-NL" sz="2800">
              <a:solidFill>
                <a:srgbClr val="FFFFFF"/>
              </a:solidFill>
            </a:endParaRP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B5FC329-6815-1D6B-B95F-DFC3B1A981B3}"/>
              </a:ext>
            </a:extLst>
          </p:cNvPr>
          <p:cNvSpPr>
            <a:spLocks noGrp="1"/>
          </p:cNvSpPr>
          <p:nvPr>
            <p:ph idx="1"/>
          </p:nvPr>
        </p:nvSpPr>
        <p:spPr>
          <a:xfrm>
            <a:off x="5370153" y="1526033"/>
            <a:ext cx="5536397" cy="3935281"/>
          </a:xfrm>
        </p:spPr>
        <p:txBody>
          <a:bodyPr>
            <a:normAutofit/>
          </a:bodyPr>
          <a:lstStyle/>
          <a:p>
            <a:pPr marL="0" indent="0">
              <a:buNone/>
            </a:pPr>
            <a:r>
              <a:rPr lang="nl-NL" dirty="0"/>
              <a:t>Wat zijn hier lopende programma’s?</a:t>
            </a:r>
            <a:endParaRPr lang="nl-NL" dirty="0">
              <a:effectLst/>
              <a:latin typeface="Helvetica" pitchFamily="2" charset="0"/>
            </a:endParaRPr>
          </a:p>
          <a:p>
            <a:r>
              <a:rPr lang="nl-NL" dirty="0">
                <a:effectLst/>
                <a:latin typeface="Helvetica" pitchFamily="2" charset="0"/>
              </a:rPr>
              <a:t>Meerjarenprogramma </a:t>
            </a:r>
          </a:p>
          <a:p>
            <a:r>
              <a:rPr lang="nl-NL" dirty="0">
                <a:effectLst/>
                <a:latin typeface="Helvetica" pitchFamily="2" charset="0"/>
              </a:rPr>
              <a:t>Depressiepreventie </a:t>
            </a:r>
          </a:p>
          <a:p>
            <a:r>
              <a:rPr lang="nl-NL" dirty="0">
                <a:effectLst/>
                <a:latin typeface="Helvetica" pitchFamily="2" charset="0"/>
              </a:rPr>
              <a:t>Alles is gezondheid </a:t>
            </a:r>
          </a:p>
          <a:p>
            <a:r>
              <a:rPr lang="nl-NL" dirty="0">
                <a:effectLst/>
                <a:latin typeface="Helvetica" pitchFamily="2" charset="0"/>
              </a:rPr>
              <a:t>Welbevinden op School </a:t>
            </a:r>
          </a:p>
          <a:p>
            <a:endParaRPr lang="nl-NL" dirty="0"/>
          </a:p>
        </p:txBody>
      </p:sp>
    </p:spTree>
    <p:extLst>
      <p:ext uri="{BB962C8B-B14F-4D97-AF65-F5344CB8AC3E}">
        <p14:creationId xmlns:p14="http://schemas.microsoft.com/office/powerpoint/2010/main" val="33227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45AA4A-0B81-D347-B6A2-AD737C11CF4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a:t>
            </a:r>
            <a:r>
              <a:rPr lang="en-US" sz="6100" kern="1200" dirty="0">
                <a:solidFill>
                  <a:schemeClr val="tx1"/>
                </a:solidFill>
                <a:latin typeface="+mj-lt"/>
                <a:ea typeface="+mj-ea"/>
                <a:cs typeface="+mj-cs"/>
              </a:rPr>
              <a:t>ahlgren and whitehead model</a:t>
            </a:r>
          </a:p>
        </p:txBody>
      </p:sp>
      <p:sp>
        <p:nvSpPr>
          <p:cNvPr id="8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egen naar goede gezondheid liggen ook buiten de zorg">
            <a:extLst>
              <a:ext uri="{FF2B5EF4-FFF2-40B4-BE49-F238E27FC236}">
                <a16:creationId xmlns:a16="http://schemas.microsoft.com/office/drawing/2014/main" id="{046B4FA3-682F-A44D-AE99-15E915870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125539"/>
            <a:ext cx="7214616" cy="457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8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1E4CCF-0F42-3B4C-91E9-E82EFD8C3899}"/>
              </a:ext>
            </a:extLst>
          </p:cNvPr>
          <p:cNvSpPr>
            <a:spLocks noGrp="1"/>
          </p:cNvSpPr>
          <p:nvPr>
            <p:ph idx="1"/>
          </p:nvPr>
        </p:nvSpPr>
        <p:spPr/>
        <p:txBody>
          <a:bodyPr>
            <a:normAutofit fontScale="85000" lnSpcReduction="20000"/>
          </a:bodyPr>
          <a:lstStyle/>
          <a:p>
            <a:r>
              <a:rPr lang="nl-NL" dirty="0"/>
              <a:t>Het model van </a:t>
            </a:r>
            <a:r>
              <a:rPr lang="nl-NL" dirty="0" err="1"/>
              <a:t>Dahlgren</a:t>
            </a:r>
            <a:r>
              <a:rPr lang="nl-NL" dirty="0"/>
              <a:t> &amp; </a:t>
            </a:r>
            <a:r>
              <a:rPr lang="nl-NL" dirty="0" err="1"/>
              <a:t>Whitehead</a:t>
            </a:r>
            <a:r>
              <a:rPr lang="nl-NL" dirty="0"/>
              <a:t> (1991), geeft de belangrijkste determinanten van gezondheid in lagen aan, in de vorm van een regenboog.</a:t>
            </a:r>
            <a:br>
              <a:rPr lang="nl-NL" dirty="0"/>
            </a:br>
            <a:r>
              <a:rPr lang="nl-NL" dirty="0"/>
              <a:t>In het midden van het model staat het individu. Individuen hebben een leeftijd, zijn man of vrouw en hebben een aantal aangeboren eigenschappen die voor het grootste gedeelte vaststaan. Om hen heen zijn er factoren die beïnvloedbaar zijn door bijvoorbeeld beleid. </a:t>
            </a:r>
          </a:p>
          <a:p>
            <a:r>
              <a:rPr lang="nl-NL" dirty="0"/>
              <a:t>Als eerste zijn dat de leefstijlfactoren zoals voeding, bewegen, veilig vrijen, roken en drinken. De laag daaromheen is de sociale omgeving, onder andere gezin, familie, vrienden, collega’s en buurtgenoten. Daar omheen zit weer een laag die bepaalt in hoeverre personen in staat zijn hun gezondheid te onderhouden dat wil zeggen leef- en werkomstandigheden, voedselvoorziening en toegang tot belangrijke middelen en diensten. Ten slotte hebben economische, culturele en milieu factoren ook invloed. Dit is de maatschappelijke context, ook wel het macro niveau genoemd. </a:t>
            </a:r>
          </a:p>
          <a:p>
            <a:pPr marL="0" indent="0">
              <a:buNone/>
            </a:pPr>
            <a:r>
              <a:rPr lang="nl-NL" sz="1300" dirty="0"/>
              <a:t>Bron: </a:t>
            </a:r>
            <a:r>
              <a:rPr lang="nl-NL" sz="1300" dirty="0">
                <a:hlinkClick r:id="rId2"/>
              </a:rPr>
              <a:t>https://www.kennisbanksportenbewegen.nl/?file=459&amp;m=1422882795&amp;action=file.download</a:t>
            </a:r>
            <a:endParaRPr lang="nl-NL" sz="1300" dirty="0"/>
          </a:p>
          <a:p>
            <a:pPr marL="0" indent="0">
              <a:buNone/>
            </a:pPr>
            <a:endParaRPr lang="nl-NL" dirty="0"/>
          </a:p>
        </p:txBody>
      </p:sp>
    </p:spTree>
    <p:extLst>
      <p:ext uri="{BB962C8B-B14F-4D97-AF65-F5344CB8AC3E}">
        <p14:creationId xmlns:p14="http://schemas.microsoft.com/office/powerpoint/2010/main" val="319776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D0AC-0215-9D4C-B1FA-3EBBC66E26A8}"/>
              </a:ext>
            </a:extLst>
          </p:cNvPr>
          <p:cNvSpPr>
            <a:spLocks noGrp="1"/>
          </p:cNvSpPr>
          <p:nvPr>
            <p:ph type="title"/>
          </p:nvPr>
        </p:nvSpPr>
        <p:spPr>
          <a:xfrm>
            <a:off x="648928" y="4675886"/>
            <a:ext cx="3685032" cy="1608328"/>
          </a:xfrm>
        </p:spPr>
        <p:txBody>
          <a:bodyPr>
            <a:normAutofit/>
          </a:bodyPr>
          <a:lstStyle/>
          <a:p>
            <a:r>
              <a:rPr lang="nl-NL" sz="3600"/>
              <a:t>Relatie gezonde wijkaanpak</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2AE832E5-59EA-3E44-AB32-AAD372E37861}"/>
              </a:ext>
            </a:extLst>
          </p:cNvPr>
          <p:cNvPicPr>
            <a:picLocks noChangeAspect="1"/>
          </p:cNvPicPr>
          <p:nvPr/>
        </p:nvPicPr>
        <p:blipFill rotWithShape="1">
          <a:blip r:embed="rId2"/>
          <a:srcRect r="544"/>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5F88FAC1-6530-0046-997B-EB2FFED307EB}"/>
              </a:ext>
            </a:extLst>
          </p:cNvPr>
          <p:cNvSpPr>
            <a:spLocks noGrp="1"/>
          </p:cNvSpPr>
          <p:nvPr>
            <p:ph idx="1"/>
          </p:nvPr>
        </p:nvSpPr>
        <p:spPr>
          <a:xfrm>
            <a:off x="4864100" y="4675886"/>
            <a:ext cx="6675627" cy="1605083"/>
          </a:xfrm>
        </p:spPr>
        <p:txBody>
          <a:bodyPr anchor="ctr">
            <a:normAutofit/>
          </a:bodyPr>
          <a:lstStyle/>
          <a:p>
            <a:r>
              <a:rPr lang="nl-NL" sz="2000">
                <a:hlinkClick r:id="rId3"/>
              </a:rPr>
              <a:t>https://www.loketgezondleven.nl/integraal-werken/gezonde-wijkaanpak/infographic-gezonde-wijkaanpak</a:t>
            </a:r>
            <a:endParaRPr lang="nl-NL" sz="2000"/>
          </a:p>
          <a:p>
            <a:endParaRPr lang="nl-NL" sz="2000"/>
          </a:p>
        </p:txBody>
      </p:sp>
    </p:spTree>
    <p:extLst>
      <p:ext uri="{BB962C8B-B14F-4D97-AF65-F5344CB8AC3E}">
        <p14:creationId xmlns:p14="http://schemas.microsoft.com/office/powerpoint/2010/main" val="335431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AB2E35-3913-8CE5-22AF-0C7779C30009}"/>
              </a:ext>
            </a:extLst>
          </p:cNvPr>
          <p:cNvSpPr>
            <a:spLocks noGrp="1"/>
          </p:cNvSpPr>
          <p:nvPr>
            <p:ph type="title"/>
          </p:nvPr>
        </p:nvSpPr>
        <p:spPr>
          <a:xfrm>
            <a:off x="6803409" y="762001"/>
            <a:ext cx="4156512" cy="1708244"/>
          </a:xfrm>
        </p:spPr>
        <p:txBody>
          <a:bodyPr anchor="ctr">
            <a:normAutofit/>
          </a:bodyPr>
          <a:lstStyle/>
          <a:p>
            <a:r>
              <a:rPr lang="nl-NL" sz="4000" dirty="0"/>
              <a:t>Vitaal ouder worden!</a:t>
            </a:r>
          </a:p>
        </p:txBody>
      </p:sp>
      <p:pic>
        <p:nvPicPr>
          <p:cNvPr id="5" name="Picture 4" descr="Hangslot met een liefdeshartje">
            <a:extLst>
              <a:ext uri="{FF2B5EF4-FFF2-40B4-BE49-F238E27FC236}">
                <a16:creationId xmlns:a16="http://schemas.microsoft.com/office/drawing/2014/main" id="{51A61FF1-E097-625E-427D-AC2F2D331CC2}"/>
              </a:ext>
            </a:extLst>
          </p:cNvPr>
          <p:cNvPicPr>
            <a:picLocks noChangeAspect="1"/>
          </p:cNvPicPr>
          <p:nvPr/>
        </p:nvPicPr>
        <p:blipFill rotWithShape="1">
          <a:blip r:embed="rId2"/>
          <a:srcRect l="25275" r="24725"/>
          <a:stretch/>
        </p:blipFill>
        <p:spPr>
          <a:xfrm>
            <a:off x="-1" y="-2"/>
            <a:ext cx="6096001" cy="6858002"/>
          </a:xfrm>
          <a:prstGeom prst="rect">
            <a:avLst/>
          </a:prstGeom>
        </p:spPr>
      </p:pic>
      <p:sp>
        <p:nvSpPr>
          <p:cNvPr id="3" name="Tijdelijke aanduiding voor inhoud 2">
            <a:extLst>
              <a:ext uri="{FF2B5EF4-FFF2-40B4-BE49-F238E27FC236}">
                <a16:creationId xmlns:a16="http://schemas.microsoft.com/office/drawing/2014/main" id="{2586B04D-F550-685B-EFCD-670A901A9489}"/>
              </a:ext>
            </a:extLst>
          </p:cNvPr>
          <p:cNvSpPr>
            <a:spLocks noGrp="1"/>
          </p:cNvSpPr>
          <p:nvPr>
            <p:ph idx="1"/>
          </p:nvPr>
        </p:nvSpPr>
        <p:spPr>
          <a:xfrm>
            <a:off x="6803409" y="2470245"/>
            <a:ext cx="4156512" cy="3769835"/>
          </a:xfrm>
        </p:spPr>
        <p:txBody>
          <a:bodyPr anchor="ctr">
            <a:normAutofit/>
          </a:bodyPr>
          <a:lstStyle/>
          <a:p>
            <a:r>
              <a:rPr lang="nl-NL" sz="2000">
                <a:hlinkClick r:id="rId3"/>
              </a:rPr>
              <a:t>https://www.loketgezondleven.nl/gezondheidsthema/gezond-en-vitaal-ouder-worden</a:t>
            </a:r>
            <a:endParaRPr lang="nl-NL" sz="2000"/>
          </a:p>
          <a:p>
            <a:endParaRPr lang="nl-NL" sz="2000"/>
          </a:p>
        </p:txBody>
      </p:sp>
    </p:spTree>
    <p:extLst>
      <p:ext uri="{BB962C8B-B14F-4D97-AF65-F5344CB8AC3E}">
        <p14:creationId xmlns:p14="http://schemas.microsoft.com/office/powerpoint/2010/main" val="2048194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Gloeilamp op een gele achtergrond met geschetste lichtbundels en een kabel">
            <a:extLst>
              <a:ext uri="{FF2B5EF4-FFF2-40B4-BE49-F238E27FC236}">
                <a16:creationId xmlns:a16="http://schemas.microsoft.com/office/drawing/2014/main" id="{31E39519-2342-44CD-4031-235AC2A40133}"/>
              </a:ext>
            </a:extLst>
          </p:cNvPr>
          <p:cNvPicPr>
            <a:picLocks noChangeAspect="1"/>
          </p:cNvPicPr>
          <p:nvPr/>
        </p:nvPicPr>
        <p:blipFill rotWithShape="1">
          <a:blip r:embed="rId2"/>
          <a:srcRect t="8514" r="-1" b="-1"/>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FB27C166-470E-467E-9E9E-E235EEF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24691" y="0"/>
            <a:ext cx="7365784" cy="6858000"/>
          </a:xfrm>
          <a:custGeom>
            <a:avLst/>
            <a:gdLst>
              <a:gd name="connsiteX0" fmla="*/ 5742761 w 7365784"/>
              <a:gd name="connsiteY0" fmla="*/ 0 h 6858000"/>
              <a:gd name="connsiteX1" fmla="*/ 3076369 w 7365784"/>
              <a:gd name="connsiteY1" fmla="*/ 0 h 6858000"/>
              <a:gd name="connsiteX2" fmla="*/ 1949196 w 7365784"/>
              <a:gd name="connsiteY2" fmla="*/ 0 h 6858000"/>
              <a:gd name="connsiteX3" fmla="*/ 1583228 w 7365784"/>
              <a:gd name="connsiteY3" fmla="*/ 0 h 6858000"/>
              <a:gd name="connsiteX4" fmla="*/ 1457787 w 7365784"/>
              <a:gd name="connsiteY4" fmla="*/ 0 h 6858000"/>
              <a:gd name="connsiteX5" fmla="*/ 1445578 w 7365784"/>
              <a:gd name="connsiteY5" fmla="*/ 0 h 6858000"/>
              <a:gd name="connsiteX6" fmla="*/ 571708 w 7365784"/>
              <a:gd name="connsiteY6" fmla="*/ 0 h 6858000"/>
              <a:gd name="connsiteX7" fmla="*/ 237757 w 7365784"/>
              <a:gd name="connsiteY7" fmla="*/ 0 h 6858000"/>
              <a:gd name="connsiteX8" fmla="*/ 205161 w 7365784"/>
              <a:gd name="connsiteY8" fmla="*/ 0 h 6858000"/>
              <a:gd name="connsiteX9" fmla="*/ 0 w 7365784"/>
              <a:gd name="connsiteY9" fmla="*/ 0 h 6858000"/>
              <a:gd name="connsiteX10" fmla="*/ 0 w 7365784"/>
              <a:gd name="connsiteY10" fmla="*/ 6858000 h 6858000"/>
              <a:gd name="connsiteX11" fmla="*/ 205161 w 7365784"/>
              <a:gd name="connsiteY11" fmla="*/ 6858000 h 6858000"/>
              <a:gd name="connsiteX12" fmla="*/ 237757 w 7365784"/>
              <a:gd name="connsiteY12" fmla="*/ 6858000 h 6858000"/>
              <a:gd name="connsiteX13" fmla="*/ 571708 w 7365784"/>
              <a:gd name="connsiteY13" fmla="*/ 6858000 h 6858000"/>
              <a:gd name="connsiteX14" fmla="*/ 1274834 w 7365784"/>
              <a:gd name="connsiteY14" fmla="*/ 6858000 h 6858000"/>
              <a:gd name="connsiteX15" fmla="*/ 1445578 w 7365784"/>
              <a:gd name="connsiteY15" fmla="*/ 6858000 h 6858000"/>
              <a:gd name="connsiteX16" fmla="*/ 1457787 w 7365784"/>
              <a:gd name="connsiteY16" fmla="*/ 6858000 h 6858000"/>
              <a:gd name="connsiteX17" fmla="*/ 1949196 w 7365784"/>
              <a:gd name="connsiteY17" fmla="*/ 6858000 h 6858000"/>
              <a:gd name="connsiteX18" fmla="*/ 3076369 w 7365784"/>
              <a:gd name="connsiteY18" fmla="*/ 6858000 h 6858000"/>
              <a:gd name="connsiteX19" fmla="*/ 4863030 w 7365784"/>
              <a:gd name="connsiteY19" fmla="*/ 6858000 h 6858000"/>
              <a:gd name="connsiteX20" fmla="*/ 4974786 w 7365784"/>
              <a:gd name="connsiteY20" fmla="*/ 6780599 h 6858000"/>
              <a:gd name="connsiteX21" fmla="*/ 5491434 w 7365784"/>
              <a:gd name="connsiteY21" fmla="*/ 6374814 h 6858000"/>
              <a:gd name="connsiteX22" fmla="*/ 7365784 w 7365784"/>
              <a:gd name="connsiteY22" fmla="*/ 3621656 h 6858000"/>
              <a:gd name="connsiteX23" fmla="*/ 5764885 w 736578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5784" h="6858000">
                <a:moveTo>
                  <a:pt x="5742761" y="0"/>
                </a:moveTo>
                <a:lnTo>
                  <a:pt x="3076369" y="0"/>
                </a:lnTo>
                <a:lnTo>
                  <a:pt x="1949196" y="0"/>
                </a:lnTo>
                <a:lnTo>
                  <a:pt x="1583228" y="0"/>
                </a:lnTo>
                <a:lnTo>
                  <a:pt x="1457787" y="0"/>
                </a:lnTo>
                <a:lnTo>
                  <a:pt x="1445578" y="0"/>
                </a:lnTo>
                <a:lnTo>
                  <a:pt x="571708" y="0"/>
                </a:lnTo>
                <a:lnTo>
                  <a:pt x="237757" y="0"/>
                </a:lnTo>
                <a:lnTo>
                  <a:pt x="205161" y="0"/>
                </a:lnTo>
                <a:lnTo>
                  <a:pt x="0" y="0"/>
                </a:lnTo>
                <a:lnTo>
                  <a:pt x="0" y="6858000"/>
                </a:lnTo>
                <a:lnTo>
                  <a:pt x="205161" y="6858000"/>
                </a:lnTo>
                <a:lnTo>
                  <a:pt x="237757" y="6858000"/>
                </a:lnTo>
                <a:lnTo>
                  <a:pt x="571708" y="6858000"/>
                </a:lnTo>
                <a:lnTo>
                  <a:pt x="1274834" y="6858000"/>
                </a:lnTo>
                <a:lnTo>
                  <a:pt x="1445578" y="6858000"/>
                </a:lnTo>
                <a:lnTo>
                  <a:pt x="1457787" y="6858000"/>
                </a:lnTo>
                <a:lnTo>
                  <a:pt x="1949196" y="6858000"/>
                </a:lnTo>
                <a:lnTo>
                  <a:pt x="3076369" y="6858000"/>
                </a:lnTo>
                <a:lnTo>
                  <a:pt x="4863030" y="6858000"/>
                </a:lnTo>
                <a:lnTo>
                  <a:pt x="4974786" y="6780599"/>
                </a:lnTo>
                <a:cubicBezTo>
                  <a:pt x="5148604" y="6653108"/>
                  <a:pt x="5319231" y="6515397"/>
                  <a:pt x="5491434" y="6374814"/>
                </a:cubicBezTo>
                <a:cubicBezTo>
                  <a:pt x="6437059" y="5602839"/>
                  <a:pt x="7365784" y="4969131"/>
                  <a:pt x="7365784" y="3621656"/>
                </a:cubicBezTo>
                <a:cubicBezTo>
                  <a:pt x="7365784" y="2093192"/>
                  <a:pt x="6792048" y="754641"/>
                  <a:pt x="576488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673636C8-1392-483A-8A7A-CA259E806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3671" y="0"/>
            <a:ext cx="7208329" cy="6858000"/>
          </a:xfrm>
          <a:custGeom>
            <a:avLst/>
            <a:gdLst>
              <a:gd name="connsiteX0" fmla="*/ 5585306 w 7208329"/>
              <a:gd name="connsiteY0" fmla="*/ 0 h 6858000"/>
              <a:gd name="connsiteX1" fmla="*/ 2918914 w 7208329"/>
              <a:gd name="connsiteY1" fmla="*/ 0 h 6858000"/>
              <a:gd name="connsiteX2" fmla="*/ 1592911 w 7208329"/>
              <a:gd name="connsiteY2" fmla="*/ 0 h 6858000"/>
              <a:gd name="connsiteX3" fmla="*/ 1425773 w 7208329"/>
              <a:gd name="connsiteY3" fmla="*/ 0 h 6858000"/>
              <a:gd name="connsiteX4" fmla="*/ 1300332 w 7208329"/>
              <a:gd name="connsiteY4" fmla="*/ 0 h 6858000"/>
              <a:gd name="connsiteX5" fmla="*/ 1288123 w 7208329"/>
              <a:gd name="connsiteY5" fmla="*/ 0 h 6858000"/>
              <a:gd name="connsiteX6" fmla="*/ 414253 w 7208329"/>
              <a:gd name="connsiteY6" fmla="*/ 0 h 6858000"/>
              <a:gd name="connsiteX7" fmla="*/ 80302 w 7208329"/>
              <a:gd name="connsiteY7" fmla="*/ 0 h 6858000"/>
              <a:gd name="connsiteX8" fmla="*/ 47706 w 7208329"/>
              <a:gd name="connsiteY8" fmla="*/ 0 h 6858000"/>
              <a:gd name="connsiteX9" fmla="*/ 0 w 7208329"/>
              <a:gd name="connsiteY9" fmla="*/ 0 h 6858000"/>
              <a:gd name="connsiteX10" fmla="*/ 0 w 7208329"/>
              <a:gd name="connsiteY10" fmla="*/ 6858000 h 6858000"/>
              <a:gd name="connsiteX11" fmla="*/ 47706 w 7208329"/>
              <a:gd name="connsiteY11" fmla="*/ 6858000 h 6858000"/>
              <a:gd name="connsiteX12" fmla="*/ 80302 w 7208329"/>
              <a:gd name="connsiteY12" fmla="*/ 6858000 h 6858000"/>
              <a:gd name="connsiteX13" fmla="*/ 414253 w 7208329"/>
              <a:gd name="connsiteY13" fmla="*/ 6858000 h 6858000"/>
              <a:gd name="connsiteX14" fmla="*/ 1117379 w 7208329"/>
              <a:gd name="connsiteY14" fmla="*/ 6858000 h 6858000"/>
              <a:gd name="connsiteX15" fmla="*/ 1288123 w 7208329"/>
              <a:gd name="connsiteY15" fmla="*/ 6858000 h 6858000"/>
              <a:gd name="connsiteX16" fmla="*/ 1300332 w 7208329"/>
              <a:gd name="connsiteY16" fmla="*/ 6858000 h 6858000"/>
              <a:gd name="connsiteX17" fmla="*/ 1592911 w 7208329"/>
              <a:gd name="connsiteY17" fmla="*/ 6858000 h 6858000"/>
              <a:gd name="connsiteX18" fmla="*/ 2918914 w 7208329"/>
              <a:gd name="connsiteY18" fmla="*/ 6858000 h 6858000"/>
              <a:gd name="connsiteX19" fmla="*/ 4705575 w 7208329"/>
              <a:gd name="connsiteY19" fmla="*/ 6858000 h 6858000"/>
              <a:gd name="connsiteX20" fmla="*/ 4817331 w 7208329"/>
              <a:gd name="connsiteY20" fmla="*/ 6780599 h 6858000"/>
              <a:gd name="connsiteX21" fmla="*/ 5333979 w 7208329"/>
              <a:gd name="connsiteY21" fmla="*/ 6374814 h 6858000"/>
              <a:gd name="connsiteX22" fmla="*/ 7208329 w 7208329"/>
              <a:gd name="connsiteY22" fmla="*/ 3621656 h 6858000"/>
              <a:gd name="connsiteX23" fmla="*/ 5607430 w 7208329"/>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8329" h="6858000">
                <a:moveTo>
                  <a:pt x="5585306" y="0"/>
                </a:moveTo>
                <a:lnTo>
                  <a:pt x="2918914" y="0"/>
                </a:lnTo>
                <a:lnTo>
                  <a:pt x="1592911" y="0"/>
                </a:lnTo>
                <a:lnTo>
                  <a:pt x="1425773" y="0"/>
                </a:lnTo>
                <a:lnTo>
                  <a:pt x="1300332" y="0"/>
                </a:lnTo>
                <a:lnTo>
                  <a:pt x="1288123" y="0"/>
                </a:lnTo>
                <a:lnTo>
                  <a:pt x="414253" y="0"/>
                </a:lnTo>
                <a:lnTo>
                  <a:pt x="80302" y="0"/>
                </a:lnTo>
                <a:lnTo>
                  <a:pt x="47706" y="0"/>
                </a:lnTo>
                <a:lnTo>
                  <a:pt x="0" y="0"/>
                </a:lnTo>
                <a:lnTo>
                  <a:pt x="0" y="6858000"/>
                </a:lnTo>
                <a:lnTo>
                  <a:pt x="47706" y="6858000"/>
                </a:lnTo>
                <a:lnTo>
                  <a:pt x="80302" y="6858000"/>
                </a:lnTo>
                <a:lnTo>
                  <a:pt x="414253" y="6858000"/>
                </a:lnTo>
                <a:lnTo>
                  <a:pt x="1117379" y="6858000"/>
                </a:lnTo>
                <a:lnTo>
                  <a:pt x="1288123" y="6858000"/>
                </a:lnTo>
                <a:lnTo>
                  <a:pt x="1300332" y="6858000"/>
                </a:lnTo>
                <a:lnTo>
                  <a:pt x="1592911" y="6858000"/>
                </a:lnTo>
                <a:lnTo>
                  <a:pt x="2918914" y="6858000"/>
                </a:lnTo>
                <a:lnTo>
                  <a:pt x="4705575" y="6858000"/>
                </a:lnTo>
                <a:lnTo>
                  <a:pt x="4817331" y="6780599"/>
                </a:lnTo>
                <a:cubicBezTo>
                  <a:pt x="4991149" y="6653108"/>
                  <a:pt x="5161776" y="6515397"/>
                  <a:pt x="5333979" y="6374814"/>
                </a:cubicBezTo>
                <a:cubicBezTo>
                  <a:pt x="6279604" y="5602839"/>
                  <a:pt x="7208329" y="4969131"/>
                  <a:pt x="7208329" y="3621656"/>
                </a:cubicBezTo>
                <a:cubicBezTo>
                  <a:pt x="7208329" y="2093192"/>
                  <a:pt x="6634593" y="754641"/>
                  <a:pt x="5607430"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139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4000132C-B76A-ED28-F0D8-6EF742EF0ADB}"/>
              </a:ext>
            </a:extLst>
          </p:cNvPr>
          <p:cNvSpPr>
            <a:spLocks noGrp="1"/>
          </p:cNvSpPr>
          <p:nvPr>
            <p:ph type="title"/>
          </p:nvPr>
        </p:nvSpPr>
        <p:spPr>
          <a:xfrm>
            <a:off x="5970897" y="1346268"/>
            <a:ext cx="5568285" cy="2809475"/>
          </a:xfrm>
        </p:spPr>
        <p:txBody>
          <a:bodyPr vert="horz" lIns="91440" tIns="45720" rIns="91440" bIns="45720" rtlCol="0" anchor="b">
            <a:normAutofit/>
          </a:bodyPr>
          <a:lstStyle/>
          <a:p>
            <a:r>
              <a:rPr lang="en-US" sz="6000" dirty="0" err="1"/>
              <a:t>Bevindingen</a:t>
            </a:r>
            <a:r>
              <a:rPr lang="en-US" sz="6000" dirty="0"/>
              <a:t> </a:t>
            </a:r>
            <a:r>
              <a:rPr lang="en-US" sz="6000" dirty="0" err="1"/>
              <a:t>t.b.v</a:t>
            </a:r>
            <a:r>
              <a:rPr lang="en-US" sz="6000" dirty="0"/>
              <a:t>. LA 1</a:t>
            </a:r>
          </a:p>
        </p:txBody>
      </p:sp>
      <p:sp>
        <p:nvSpPr>
          <p:cNvPr id="3" name="Tijdelijke aanduiding voor inhoud 2">
            <a:extLst>
              <a:ext uri="{FF2B5EF4-FFF2-40B4-BE49-F238E27FC236}">
                <a16:creationId xmlns:a16="http://schemas.microsoft.com/office/drawing/2014/main" id="{AA49563E-DAF5-5A6F-34B3-F46AF9422979}"/>
              </a:ext>
            </a:extLst>
          </p:cNvPr>
          <p:cNvSpPr>
            <a:spLocks noGrp="1"/>
          </p:cNvSpPr>
          <p:nvPr>
            <p:ph idx="1"/>
          </p:nvPr>
        </p:nvSpPr>
        <p:spPr>
          <a:xfrm>
            <a:off x="5969341" y="4251279"/>
            <a:ext cx="5569714" cy="1037228"/>
          </a:xfrm>
        </p:spPr>
        <p:txBody>
          <a:bodyPr vert="horz" lIns="91440" tIns="45720" rIns="91440" bIns="45720" rtlCol="0">
            <a:normAutofit/>
          </a:bodyPr>
          <a:lstStyle/>
          <a:p>
            <a:pPr marL="0" indent="0">
              <a:buNone/>
            </a:pPr>
            <a:r>
              <a:rPr lang="en-US" sz="2400"/>
              <a:t>Wat hebben jullie gevonden?</a:t>
            </a:r>
          </a:p>
        </p:txBody>
      </p:sp>
    </p:spTree>
    <p:extLst>
      <p:ext uri="{BB962C8B-B14F-4D97-AF65-F5344CB8AC3E}">
        <p14:creationId xmlns:p14="http://schemas.microsoft.com/office/powerpoint/2010/main" val="140466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A334E9-1C51-0CB6-41A2-1F2214505B98}"/>
              </a:ext>
            </a:extLst>
          </p:cNvPr>
          <p:cNvSpPr>
            <a:spLocks noGrp="1"/>
          </p:cNvSpPr>
          <p:nvPr>
            <p:ph type="title"/>
          </p:nvPr>
        </p:nvSpPr>
        <p:spPr>
          <a:xfrm>
            <a:off x="686834" y="1153572"/>
            <a:ext cx="3200400" cy="4461163"/>
          </a:xfrm>
        </p:spPr>
        <p:txBody>
          <a:bodyPr>
            <a:normAutofit/>
          </a:bodyPr>
          <a:lstStyle/>
          <a:p>
            <a:r>
              <a:rPr lang="nl-NL">
                <a:solidFill>
                  <a:srgbClr val="FFFFFF"/>
                </a:solidFill>
              </a:rPr>
              <a:t>Tim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83BA073-F3A7-3DB8-AC2D-DB498C49D458}"/>
              </a:ext>
            </a:extLst>
          </p:cNvPr>
          <p:cNvSpPr>
            <a:spLocks noGrp="1"/>
          </p:cNvSpPr>
          <p:nvPr>
            <p:ph idx="1"/>
          </p:nvPr>
        </p:nvSpPr>
        <p:spPr>
          <a:xfrm>
            <a:off x="4447308" y="591344"/>
            <a:ext cx="6906491" cy="5585619"/>
          </a:xfrm>
        </p:spPr>
        <p:txBody>
          <a:bodyPr anchor="ctr">
            <a:normAutofit/>
          </a:bodyPr>
          <a:lstStyle/>
          <a:p>
            <a:r>
              <a:rPr lang="nl-NL" sz="2600" b="0" i="0">
                <a:effectLst/>
                <a:latin typeface="Times" pitchFamily="2" charset="0"/>
              </a:rPr>
              <a:t>In het nationaal preventie akkoord staan al een paar punten waar de overheid mee bezig is. Zoals het valgevaar afnemen en het creëren van een gezonde en toegankelijke leefomgeving. Dit zijn goede oplossingen voor de korte termijn maar het aanpakken van de eenzaamheid onder ouderen kan een veel grotere rol spelen.</a:t>
            </a:r>
          </a:p>
          <a:p>
            <a:r>
              <a:rPr lang="nl-NL" sz="2600" b="0" i="0">
                <a:effectLst/>
                <a:latin typeface="Times" pitchFamily="2" charset="0"/>
              </a:rPr>
              <a:t>54% van de ouderen boven 75 jaar oud zegt dat hij of zij eenzaamheid ervaart. Dit is een enorm aantal in vergelijking met elke andere leeftijdsgroep. De overheid probeert dit tegen te gaan door het creëren van een zeer toegankelijke omgeving die het mensen makkelijk maakt om anderen tegen te komen en daar een gesprek mee aan te gaan.</a:t>
            </a:r>
          </a:p>
          <a:p>
            <a:endParaRPr lang="nl-NL" sz="2600"/>
          </a:p>
        </p:txBody>
      </p:sp>
    </p:spTree>
    <p:extLst>
      <p:ext uri="{BB962C8B-B14F-4D97-AF65-F5344CB8AC3E}">
        <p14:creationId xmlns:p14="http://schemas.microsoft.com/office/powerpoint/2010/main" val="22526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8CE915-4ED9-AFBC-AC04-FBA65B0D8BF8}"/>
              </a:ext>
            </a:extLst>
          </p:cNvPr>
          <p:cNvSpPr>
            <a:spLocks noGrp="1"/>
          </p:cNvSpPr>
          <p:nvPr>
            <p:ph type="title"/>
          </p:nvPr>
        </p:nvSpPr>
        <p:spPr>
          <a:xfrm>
            <a:off x="686834" y="1153572"/>
            <a:ext cx="3200400" cy="4461163"/>
          </a:xfrm>
        </p:spPr>
        <p:txBody>
          <a:bodyPr>
            <a:normAutofit/>
          </a:bodyPr>
          <a:lstStyle/>
          <a:p>
            <a:r>
              <a:rPr lang="nl-NL">
                <a:solidFill>
                  <a:srgbClr val="FFFFFF"/>
                </a:solidFill>
              </a:rPr>
              <a:t>Blue zones (aflevering 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2CC3DED-41EA-F7D8-8F46-996C4AD0215F}"/>
              </a:ext>
            </a:extLst>
          </p:cNvPr>
          <p:cNvSpPr>
            <a:spLocks noGrp="1"/>
          </p:cNvSpPr>
          <p:nvPr>
            <p:ph idx="1"/>
          </p:nvPr>
        </p:nvSpPr>
        <p:spPr>
          <a:xfrm>
            <a:off x="4447308" y="591344"/>
            <a:ext cx="6906491" cy="5585619"/>
          </a:xfrm>
        </p:spPr>
        <p:txBody>
          <a:bodyPr anchor="ctr">
            <a:normAutofit/>
          </a:bodyPr>
          <a:lstStyle/>
          <a:p>
            <a:r>
              <a:rPr lang="nl-NL" sz="2200" b="0" i="0">
                <a:effectLst/>
                <a:latin typeface="Times" pitchFamily="2" charset="0"/>
              </a:rPr>
              <a:t>Dit probleem wordt ook aangekaart in aflevering 4 van de documentaire live </a:t>
            </a:r>
            <a:r>
              <a:rPr lang="nl-NL" sz="2200" b="0" i="0" err="1">
                <a:effectLst/>
                <a:latin typeface="Times" pitchFamily="2" charset="0"/>
              </a:rPr>
              <a:t>to</a:t>
            </a:r>
            <a:r>
              <a:rPr lang="nl-NL" sz="2200" b="0" i="0">
                <a:effectLst/>
                <a:latin typeface="Times" pitchFamily="2" charset="0"/>
              </a:rPr>
              <a:t> 100. Veel van de oplossingen komen ook overeen. De aflevering neemt zich vooral plaats in Singapore. Deze plek is heel anders als de andere blue zones omdat die andere zones kleine dorpjes of </a:t>
            </a:r>
            <a:r>
              <a:rPr lang="nl-NL" sz="2200" b="0" i="0" err="1">
                <a:effectLst/>
                <a:latin typeface="Times" pitchFamily="2" charset="0"/>
              </a:rPr>
              <a:t>community’s</a:t>
            </a:r>
            <a:r>
              <a:rPr lang="nl-NL" sz="2200" b="0" i="0">
                <a:effectLst/>
                <a:latin typeface="Times" pitchFamily="2" charset="0"/>
              </a:rPr>
              <a:t> zijn. Hierin tegen is Singapore veel groter en sluit zich meer aan bij druk bewoonde gebieden.</a:t>
            </a:r>
          </a:p>
          <a:p>
            <a:r>
              <a:rPr lang="nl-NL" sz="2200" b="0" i="0">
                <a:effectLst/>
                <a:latin typeface="Times" pitchFamily="2" charset="0"/>
              </a:rPr>
              <a:t>Na te kijken in Singapore neemt de documentaire moeite om experimenten te doen op andere plekken in Amerika. Ze vinden dat sociale interactie het belangrijkste is op het gebied van vitaliteit. Zo heeft Singapore een fonds wat ze geven aan mensen die dicht bij hun familie gaan wonen zodat ze vrijwillige mantelzorg stimuleren, en het openbaar vervoer is daar erg belangrijk. Maar 13% van de mensen heeft een auto en je kunt waar je ook bent binnen en kwartier bij een treinstation staan.</a:t>
            </a:r>
          </a:p>
          <a:p>
            <a:endParaRPr lang="nl-NL" sz="2200"/>
          </a:p>
        </p:txBody>
      </p:sp>
    </p:spTree>
    <p:extLst>
      <p:ext uri="{BB962C8B-B14F-4D97-AF65-F5344CB8AC3E}">
        <p14:creationId xmlns:p14="http://schemas.microsoft.com/office/powerpoint/2010/main" val="222011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3F72CD-BA44-DB73-4F54-86E0849B25C3}"/>
              </a:ext>
            </a:extLst>
          </p:cNvPr>
          <p:cNvSpPr>
            <a:spLocks noGrp="1"/>
          </p:cNvSpPr>
          <p:nvPr>
            <p:ph type="title"/>
          </p:nvPr>
        </p:nvSpPr>
        <p:spPr>
          <a:xfrm>
            <a:off x="686834" y="1153572"/>
            <a:ext cx="3200400" cy="4461163"/>
          </a:xfrm>
        </p:spPr>
        <p:txBody>
          <a:bodyPr>
            <a:normAutofit/>
          </a:bodyPr>
          <a:lstStyle/>
          <a:p>
            <a:endParaRPr lang="nl-N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9A19EBE3-634F-CE6E-7B5C-4D88F50820CA}"/>
              </a:ext>
            </a:extLst>
          </p:cNvPr>
          <p:cNvSpPr>
            <a:spLocks noGrp="1"/>
          </p:cNvSpPr>
          <p:nvPr>
            <p:ph idx="1"/>
          </p:nvPr>
        </p:nvSpPr>
        <p:spPr>
          <a:xfrm>
            <a:off x="4447308" y="591344"/>
            <a:ext cx="6906491" cy="5585619"/>
          </a:xfrm>
        </p:spPr>
        <p:txBody>
          <a:bodyPr anchor="ctr">
            <a:normAutofit/>
          </a:bodyPr>
          <a:lstStyle/>
          <a:p>
            <a:r>
              <a:rPr lang="nl-NL" b="0" i="0" dirty="0">
                <a:effectLst/>
                <a:latin typeface="Times" pitchFamily="2" charset="0"/>
              </a:rPr>
              <a:t>In het model positieve gezondheid heb je een tak die meedoen heet. Deze sluit perfect aan bij bestrijding van eenzaamheid.</a:t>
            </a:r>
            <a:endParaRPr lang="nl-NL" dirty="0"/>
          </a:p>
        </p:txBody>
      </p:sp>
    </p:spTree>
    <p:extLst>
      <p:ext uri="{BB962C8B-B14F-4D97-AF65-F5344CB8AC3E}">
        <p14:creationId xmlns:p14="http://schemas.microsoft.com/office/powerpoint/2010/main" val="19088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5E96B-CC14-2859-3258-C4B2E0F44CE7}"/>
              </a:ext>
            </a:extLst>
          </p:cNvPr>
          <p:cNvSpPr>
            <a:spLocks noGrp="1"/>
          </p:cNvSpPr>
          <p:nvPr>
            <p:ph type="ctrTitle"/>
          </p:nvPr>
        </p:nvSpPr>
        <p:spPr/>
        <p:txBody>
          <a:bodyPr/>
          <a:lstStyle/>
          <a:p>
            <a:r>
              <a:rPr lang="nl-NL" dirty="0"/>
              <a:t>Lifestyle</a:t>
            </a:r>
          </a:p>
        </p:txBody>
      </p:sp>
      <p:sp>
        <p:nvSpPr>
          <p:cNvPr id="3" name="Ondertitel 2">
            <a:extLst>
              <a:ext uri="{FF2B5EF4-FFF2-40B4-BE49-F238E27FC236}">
                <a16:creationId xmlns:a16="http://schemas.microsoft.com/office/drawing/2014/main" id="{6EAC6CFB-8724-0CDE-1C73-AFEDD0FA5D13}"/>
              </a:ext>
            </a:extLst>
          </p:cNvPr>
          <p:cNvSpPr>
            <a:spLocks noGrp="1"/>
          </p:cNvSpPr>
          <p:nvPr>
            <p:ph type="subTitle" idx="1"/>
          </p:nvPr>
        </p:nvSpPr>
        <p:spPr>
          <a:xfrm>
            <a:off x="1507067" y="4050833"/>
            <a:ext cx="3879942" cy="1096899"/>
          </a:xfrm>
        </p:spPr>
        <p:txBody>
          <a:bodyPr>
            <a:normAutofit lnSpcReduction="10000"/>
          </a:bodyPr>
          <a:lstStyle/>
          <a:p>
            <a:r>
              <a:rPr lang="nl-NL" b="1" dirty="0">
                <a:solidFill>
                  <a:schemeClr val="tx1"/>
                </a:solidFill>
              </a:rPr>
              <a:t>Armoede, schulden en werkloosheid hebben allemaal invloed op hoe gezond je bent en hoe je je voelt.</a:t>
            </a:r>
          </a:p>
        </p:txBody>
      </p:sp>
      <p:sp>
        <p:nvSpPr>
          <p:cNvPr id="4" name="Tekstvak 3">
            <a:extLst>
              <a:ext uri="{FF2B5EF4-FFF2-40B4-BE49-F238E27FC236}">
                <a16:creationId xmlns:a16="http://schemas.microsoft.com/office/drawing/2014/main" id="{B9C4B69D-8E50-8452-E82F-02A576C9582C}"/>
              </a:ext>
            </a:extLst>
          </p:cNvPr>
          <p:cNvSpPr txBox="1"/>
          <p:nvPr/>
        </p:nvSpPr>
        <p:spPr>
          <a:xfrm>
            <a:off x="3538330" y="844827"/>
            <a:ext cx="531743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rebuchet MS" panose="020B0603020202020204"/>
                <a:ea typeface="+mn-ea"/>
                <a:cs typeface="+mn-cs"/>
              </a:rPr>
              <a:t>Gezond ouder worden, heeft vooral te maken hoe goed jij voor jezelf zorgt. Een aantal dingen die hierbij horen zijn: Hulp kunnen vragen. Sociale contacten behouden. Lekker in je vel zitten. Idealen willen bereiken. Slapen, eten en sporten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5" name="Tekstvak 4">
            <a:extLst>
              <a:ext uri="{FF2B5EF4-FFF2-40B4-BE49-F238E27FC236}">
                <a16:creationId xmlns:a16="http://schemas.microsoft.com/office/drawing/2014/main" id="{6E152160-767E-8952-5FDE-658D44F6381D}"/>
              </a:ext>
            </a:extLst>
          </p:cNvPr>
          <p:cNvSpPr txBox="1"/>
          <p:nvPr/>
        </p:nvSpPr>
        <p:spPr>
          <a:xfrm>
            <a:off x="8706677" y="4979504"/>
            <a:ext cx="245496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Trebuchet MS" panose="020B0603020202020204"/>
                <a:ea typeface="+mn-ea"/>
                <a:cs typeface="+mn-cs"/>
              </a:rPr>
              <a:t>Eenzaamheid komt steeds vaker voor, aangezien meer mensen oud worden. Maar niet capabel genoeg zijn om sociaal contact te zoeken</a:t>
            </a:r>
          </a:p>
        </p:txBody>
      </p:sp>
      <p:pic>
        <p:nvPicPr>
          <p:cNvPr id="1026" name="Picture 2" descr="Jongerentool &quot;Mijn Positieve Gezondheid&quot; gelanceerd">
            <a:extLst>
              <a:ext uri="{FF2B5EF4-FFF2-40B4-BE49-F238E27FC236}">
                <a16:creationId xmlns:a16="http://schemas.microsoft.com/office/drawing/2014/main" id="{556FBCF1-7037-D3FE-E1A2-DFCC1C11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247" y="0"/>
            <a:ext cx="3464753" cy="222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2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pic>
        <p:nvPicPr>
          <p:cNvPr id="4" name="Picture 2" descr="Twee personen hand-in-hand">
            <a:extLst>
              <a:ext uri="{FF2B5EF4-FFF2-40B4-BE49-F238E27FC236}">
                <a16:creationId xmlns:a16="http://schemas.microsoft.com/office/drawing/2014/main" id="{F54ACC3D-7B5F-1E3D-9F26-9B958B4E3422}"/>
              </a:ext>
            </a:extLst>
          </p:cNvPr>
          <p:cNvPicPr>
            <a:picLocks noChangeAspect="1"/>
          </p:cNvPicPr>
          <p:nvPr/>
        </p:nvPicPr>
        <p:blipFill rotWithShape="1">
          <a:blip r:embed="rId2"/>
          <a:srcRect t="15413"/>
          <a:stretch/>
        </p:blipFill>
        <p:spPr>
          <a:xfrm>
            <a:off x="20" y="-12683"/>
            <a:ext cx="12191980" cy="6858000"/>
          </a:xfrm>
          <a:prstGeom prst="rect">
            <a:avLst/>
          </a:prstGeom>
        </p:spPr>
      </p:pic>
      <p:sp>
        <p:nvSpPr>
          <p:cNvPr id="10" name="Rectangle 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el 1">
            <a:extLst>
              <a:ext uri="{FF2B5EF4-FFF2-40B4-BE49-F238E27FC236}">
                <a16:creationId xmlns:a16="http://schemas.microsoft.com/office/drawing/2014/main" id="{953F6A47-D95A-EA54-DD26-58B2E6ADD05E}"/>
              </a:ext>
            </a:extLst>
          </p:cNvPr>
          <p:cNvSpPr>
            <a:spLocks noGrp="1"/>
          </p:cNvSpPr>
          <p:nvPr>
            <p:ph type="ctrTitle"/>
          </p:nvPr>
        </p:nvSpPr>
        <p:spPr>
          <a:xfrm>
            <a:off x="854277" y="1475234"/>
            <a:ext cx="3214307" cy="2901694"/>
          </a:xfrm>
        </p:spPr>
        <p:txBody>
          <a:bodyPr anchor="b">
            <a:normAutofit/>
          </a:bodyPr>
          <a:lstStyle/>
          <a:p>
            <a:r>
              <a:rPr lang="nl-NL" sz="4400" dirty="0">
                <a:solidFill>
                  <a:schemeClr val="tx1"/>
                </a:solidFill>
              </a:rPr>
              <a:t>Ouder worden</a:t>
            </a:r>
            <a:br>
              <a:rPr lang="nl-NL" sz="4400" dirty="0">
                <a:solidFill>
                  <a:schemeClr val="tx1"/>
                </a:solidFill>
              </a:rPr>
            </a:br>
            <a:r>
              <a:rPr lang="nl-NL" sz="4400" dirty="0">
                <a:solidFill>
                  <a:schemeClr val="tx1"/>
                </a:solidFill>
              </a:rPr>
              <a:t>Jasper </a:t>
            </a:r>
          </a:p>
        </p:txBody>
      </p:sp>
      <p:cxnSp>
        <p:nvCxnSpPr>
          <p:cNvPr id="12" name="!!Straight Connector">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Tree>
    <p:extLst>
      <p:ext uri="{BB962C8B-B14F-4D97-AF65-F5344CB8AC3E}">
        <p14:creationId xmlns:p14="http://schemas.microsoft.com/office/powerpoint/2010/main" val="4116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el 1">
            <a:extLst>
              <a:ext uri="{FF2B5EF4-FFF2-40B4-BE49-F238E27FC236}">
                <a16:creationId xmlns:a16="http://schemas.microsoft.com/office/drawing/2014/main" id="{5660BA5B-4ADF-59E9-FC20-280A7237AD91}"/>
              </a:ext>
            </a:extLst>
          </p:cNvPr>
          <p:cNvSpPr>
            <a:spLocks noGrp="1"/>
          </p:cNvSpPr>
          <p:nvPr>
            <p:ph type="ctrTitle"/>
          </p:nvPr>
        </p:nvSpPr>
        <p:spPr>
          <a:xfrm>
            <a:off x="638423" y="3807725"/>
            <a:ext cx="10909073" cy="1447062"/>
          </a:xfrm>
        </p:spPr>
        <p:txBody>
          <a:bodyPr>
            <a:normAutofit/>
          </a:bodyPr>
          <a:lstStyle/>
          <a:p>
            <a:pPr algn="ctr"/>
            <a:r>
              <a:rPr lang="nl-NL" sz="4700" dirty="0"/>
              <a:t>Waar moeten we rekening mee houden?</a:t>
            </a:r>
            <a:br>
              <a:rPr lang="nl-NL" sz="4700" dirty="0"/>
            </a:br>
            <a:endParaRPr lang="nl-NL" sz="4700" dirty="0"/>
          </a:p>
        </p:txBody>
      </p:sp>
      <p:sp>
        <p:nvSpPr>
          <p:cNvPr id="3" name="Ondertitel 2">
            <a:extLst>
              <a:ext uri="{FF2B5EF4-FFF2-40B4-BE49-F238E27FC236}">
                <a16:creationId xmlns:a16="http://schemas.microsoft.com/office/drawing/2014/main" id="{4F08F4A3-80B4-E00A-06B4-F03246DF3323}"/>
              </a:ext>
            </a:extLst>
          </p:cNvPr>
          <p:cNvSpPr>
            <a:spLocks noGrp="1"/>
          </p:cNvSpPr>
          <p:nvPr>
            <p:ph type="subTitle" idx="1"/>
          </p:nvPr>
        </p:nvSpPr>
        <p:spPr>
          <a:xfrm>
            <a:off x="1281474" y="5576520"/>
            <a:ext cx="9622971" cy="691312"/>
          </a:xfrm>
        </p:spPr>
        <p:txBody>
          <a:bodyPr>
            <a:normAutofit/>
          </a:bodyPr>
          <a:lstStyle/>
          <a:p>
            <a:pPr algn="ctr">
              <a:lnSpc>
                <a:spcPct val="110000"/>
              </a:lnSpc>
            </a:pPr>
            <a:r>
              <a:rPr lang="nl-NL" sz="1700">
                <a:solidFill>
                  <a:schemeClr val="tx1">
                    <a:lumMod val="85000"/>
                    <a:lumOff val="15000"/>
                  </a:schemeClr>
                </a:solidFill>
              </a:rPr>
              <a:t>Leeftijd, inkomen, culturele achtergrond, opleidingsniveau</a:t>
            </a:r>
          </a:p>
        </p:txBody>
      </p:sp>
      <p:pic>
        <p:nvPicPr>
          <p:cNvPr id="23" name="Graphic 22" descr="Groep">
            <a:extLst>
              <a:ext uri="{FF2B5EF4-FFF2-40B4-BE49-F238E27FC236}">
                <a16:creationId xmlns:a16="http://schemas.microsoft.com/office/drawing/2014/main" id="{C60D8AA9-D480-3C74-7CDF-CD251C0F2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4657" y="771100"/>
            <a:ext cx="2750022" cy="2750022"/>
          </a:xfrm>
          <a:prstGeom prst="rect">
            <a:avLst/>
          </a:prstGeom>
        </p:spPr>
      </p:pic>
      <p:cxnSp>
        <p:nvCxnSpPr>
          <p:cNvPr id="42" name="Straight Connector 36">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Rectangle 38">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6" name="Tekstvak 5">
            <a:extLst>
              <a:ext uri="{FF2B5EF4-FFF2-40B4-BE49-F238E27FC236}">
                <a16:creationId xmlns:a16="http://schemas.microsoft.com/office/drawing/2014/main" id="{50924524-040C-B270-761E-E5F808B5178E}"/>
              </a:ext>
            </a:extLst>
          </p:cNvPr>
          <p:cNvSpPr txBox="1"/>
          <p:nvPr/>
        </p:nvSpPr>
        <p:spPr>
          <a:xfrm>
            <a:off x="5240582" y="5079802"/>
            <a:ext cx="1698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Nova" panose="020F0502020204030204"/>
                <a:ea typeface="+mn-ea"/>
                <a:cs typeface="+mn-cs"/>
              </a:rPr>
              <a:t>Diversiteit in </a:t>
            </a:r>
          </a:p>
        </p:txBody>
      </p:sp>
    </p:spTree>
    <p:extLst>
      <p:ext uri="{BB962C8B-B14F-4D97-AF65-F5344CB8AC3E}">
        <p14:creationId xmlns:p14="http://schemas.microsoft.com/office/powerpoint/2010/main" val="35978260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RetrospectVTI">
  <a:themeElements>
    <a:clrScheme name="AnalogousFromDarkSeedLeftStep">
      <a:dk1>
        <a:srgbClr val="000000"/>
      </a:dk1>
      <a:lt1>
        <a:srgbClr val="FFFFFF"/>
      </a:lt1>
      <a:dk2>
        <a:srgbClr val="2F211A"/>
      </a:dk2>
      <a:lt2>
        <a:srgbClr val="F2F0F3"/>
      </a:lt2>
      <a:accent1>
        <a:srgbClr val="74AF45"/>
      </a:accent1>
      <a:accent2>
        <a:srgbClr val="99A938"/>
      </a:accent2>
      <a:accent3>
        <a:srgbClr val="BC9D4A"/>
      </a:accent3>
      <a:accent4>
        <a:srgbClr val="B15F3B"/>
      </a:accent4>
      <a:accent5>
        <a:srgbClr val="C34D59"/>
      </a:accent5>
      <a:accent6>
        <a:srgbClr val="B13B79"/>
      </a:accent6>
      <a:hlink>
        <a:srgbClr val="C04A43"/>
      </a:hlink>
      <a:folHlink>
        <a:srgbClr val="7F7F7F"/>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3576</TotalTime>
  <Words>1421</Words>
  <Application>Microsoft Macintosh PowerPoint</Application>
  <PresentationFormat>Breedbeeld</PresentationFormat>
  <Paragraphs>86</Paragraphs>
  <Slides>36</Slides>
  <Notes>0</Notes>
  <HiddenSlides>0</HiddenSlides>
  <MMClips>0</MMClips>
  <ScaleCrop>false</ScaleCrop>
  <HeadingPairs>
    <vt:vector size="6" baseType="variant">
      <vt:variant>
        <vt:lpstr>Gebruikte lettertypen</vt:lpstr>
      </vt:variant>
      <vt:variant>
        <vt:i4>11</vt:i4>
      </vt:variant>
      <vt:variant>
        <vt:lpstr>Thema</vt:lpstr>
      </vt:variant>
      <vt:variant>
        <vt:i4>3</vt:i4>
      </vt:variant>
      <vt:variant>
        <vt:lpstr>Diatitels</vt:lpstr>
      </vt:variant>
      <vt:variant>
        <vt:i4>36</vt:i4>
      </vt:variant>
    </vt:vector>
  </HeadingPairs>
  <TitlesOfParts>
    <vt:vector size="50" baseType="lpstr">
      <vt:lpstr>Meiryo</vt:lpstr>
      <vt:lpstr>Arial</vt:lpstr>
      <vt:lpstr>Arial Nova</vt:lpstr>
      <vt:lpstr>Arial Nova Light</vt:lpstr>
      <vt:lpstr>Calibri</vt:lpstr>
      <vt:lpstr>Calibri Light</vt:lpstr>
      <vt:lpstr>Helvetica</vt:lpstr>
      <vt:lpstr>RO Sans</vt:lpstr>
      <vt:lpstr>Times</vt:lpstr>
      <vt:lpstr>Trebuchet MS</vt:lpstr>
      <vt:lpstr>Wingdings 3</vt:lpstr>
      <vt:lpstr>Kantoorthema</vt:lpstr>
      <vt:lpstr>Facet</vt:lpstr>
      <vt:lpstr>RetrospectVTI</vt:lpstr>
      <vt:lpstr> Integraal gezondheidsbeleid</vt:lpstr>
      <vt:lpstr>PowerPoint-presentatie</vt:lpstr>
      <vt:lpstr>Terugblik gesprek gemeente</vt:lpstr>
      <vt:lpstr>Tim</vt:lpstr>
      <vt:lpstr>Blue zones (aflevering 4)</vt:lpstr>
      <vt:lpstr>PowerPoint-presentatie</vt:lpstr>
      <vt:lpstr>Lifestyle</vt:lpstr>
      <vt:lpstr>Ouder worden Jasper </vt:lpstr>
      <vt:lpstr>Waar moeten we rekening mee houden? </vt:lpstr>
      <vt:lpstr>Helpende factoren</vt:lpstr>
      <vt:lpstr>problemen</vt:lpstr>
      <vt:lpstr>eenzaamheid</vt:lpstr>
      <vt:lpstr>Zoals te zien is, hebben alle aspecten in het web invloed op elkaar. Wanneer het mentaal allemaal goed zit, in de vorm van waardering en acceptatie, kan er hoog gescoord worden. Fysieke klachten/beperkingen kunnen echter veel doen met vertrouwen en idee van perspectief </vt:lpstr>
      <vt:lpstr>Koppeling met model positieve gezondheid</vt:lpstr>
      <vt:lpstr>PowerPoint-presentatie</vt:lpstr>
      <vt:lpstr>PowerPoint-presentatie</vt:lpstr>
      <vt:lpstr>PowerPoint-presentatie</vt:lpstr>
      <vt:lpstr>Luna</vt:lpstr>
      <vt:lpstr>PowerPoint-presentatie</vt:lpstr>
      <vt:lpstr>Leerdoelen vandaag:</vt:lpstr>
      <vt:lpstr>Definitie eenzaamheid</vt:lpstr>
      <vt:lpstr>Definitie conform eenzaam.nl</vt:lpstr>
      <vt:lpstr>Welke vormen van eenzaamheid zijn er?</vt:lpstr>
      <vt:lpstr>Vormen van eenzaamheid</vt:lpstr>
      <vt:lpstr>Even terug en koppeling vitaal ouder worden</vt:lpstr>
      <vt:lpstr>Van landelijk, naar lokaal, eigen leefstijl </vt:lpstr>
      <vt:lpstr>Landelijk nota gezondheidszorg nader bekeken en hoe zien we de verbindingen naar eerdere lesstof?</vt:lpstr>
      <vt:lpstr>Gezondheidsvraagstukken landelijke nota 2020-2024</vt:lpstr>
      <vt:lpstr>A. Gezondheid in de fysieke en sociale leefomgeving  Wat zijn lopende programma’s?</vt:lpstr>
      <vt:lpstr>Kijk hoe de nationale gezondheidsvraagstukken worden vertaald naar lokaal.</vt:lpstr>
      <vt:lpstr>  C. Druk op het dagelijks leven bij jeugd en jongvolwassenen </vt:lpstr>
      <vt:lpstr>Dahlgren and whitehead model</vt:lpstr>
      <vt:lpstr>PowerPoint-presentatie</vt:lpstr>
      <vt:lpstr>Relatie gezonde wijkaanpak</vt:lpstr>
      <vt:lpstr>Vitaal ouder worden!</vt:lpstr>
      <vt:lpstr>Bevindingen t.b.v. LA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Eenzaamheid Integraal gezondheidsbeleid</dc:title>
  <dc:creator>Mariska de Rouw</dc:creator>
  <cp:lastModifiedBy>Mariska de Rouw</cp:lastModifiedBy>
  <cp:revision>14</cp:revision>
  <dcterms:created xsi:type="dcterms:W3CDTF">2020-10-09T07:17:31Z</dcterms:created>
  <dcterms:modified xsi:type="dcterms:W3CDTF">2023-09-14T16:19:55Z</dcterms:modified>
</cp:coreProperties>
</file>